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8E5"/>
    <a:srgbClr val="FFF0C5"/>
    <a:srgbClr val="FFF7E1"/>
    <a:srgbClr val="FFF6DD"/>
    <a:srgbClr val="D8EBCD"/>
    <a:srgbClr val="FFE0DD"/>
    <a:srgbClr val="FFC7C1"/>
    <a:srgbClr val="ECF6E2"/>
    <a:srgbClr val="F1F8EC"/>
    <a:srgbClr val="F2EE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59" d="100"/>
          <a:sy n="59" d="100"/>
        </p:scale>
        <p:origin x="90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A3F4E6-83B2-427D-99CA-BB4B96EB23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455F383-710F-4F4F-8B6D-4BB1F8BC8E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BD95B98-171F-472C-A285-CC8917109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FEB6-6C55-4D99-BACA-3E16B013FFBA}" type="datetimeFigureOut">
              <a:rPr lang="it-IT" smtClean="0"/>
              <a:t>22/01/2018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DDDEBC-FEA7-4066-84D8-7664E3BE6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CA797D0-0BB0-45C1-AC7F-6F23C2079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0C434-4C9A-41DC-B35C-3B28E3446E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4531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21C5FA-22EA-4733-84D6-175250426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9FB1B48-7B4E-42A9-86E3-6DAA7514F6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6F5A93-0633-4B91-941D-0D48358C4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FEB6-6C55-4D99-BACA-3E16B013FFBA}" type="datetimeFigureOut">
              <a:rPr lang="it-IT" smtClean="0"/>
              <a:t>22/01/2018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0B29DAA-CDC7-49B0-B0E0-21DD3AA8B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41ED41-E0E2-4372-871F-894CFC7C6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0C434-4C9A-41DC-B35C-3B28E3446E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0365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8FB1618-0792-492D-A884-13B724B88F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2CA5C8F-193F-44E9-AE19-85E5DD2529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3840C17-7C30-4977-86A4-7D2763EE9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FEB6-6C55-4D99-BACA-3E16B013FFBA}" type="datetimeFigureOut">
              <a:rPr lang="it-IT" smtClean="0"/>
              <a:t>22/01/2018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5E161C3-11B6-4106-B090-E5FD8A67E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129855-A775-4182-A3B5-D1C7C54EE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0C434-4C9A-41DC-B35C-3B28E3446E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3967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7B153B-5813-4D71-A755-765213A23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064C4FA-76E5-4953-A6A0-CA66059F1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933C14D-6D4B-4EE1-ABF8-A8D1A4A36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FEB6-6C55-4D99-BACA-3E16B013FFBA}" type="datetimeFigureOut">
              <a:rPr lang="it-IT" smtClean="0"/>
              <a:t>22/01/2018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14DCA87-56F6-4B50-8F60-1229088A9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C75A972-D40C-4A1D-810A-DC5D57D8E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0C434-4C9A-41DC-B35C-3B28E3446E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2315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2C59AD-9E2F-47A4-8F3E-B1442549C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553F120-A6C4-4D6A-BAF8-5085D61DB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5BEFABE-4B24-4F68-A8D7-BBBA2D9CE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FEB6-6C55-4D99-BACA-3E16B013FFBA}" type="datetimeFigureOut">
              <a:rPr lang="it-IT" smtClean="0"/>
              <a:t>22/01/2018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4364C65-9F46-46D0-BADB-A9FA560D1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31DC7F5-417E-4A00-9F2E-6D1FB8B9B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0C434-4C9A-41DC-B35C-3B28E3446E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1349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1EC8ED-5888-4CB7-A4DD-A94506200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E378A7-4EFA-41A9-8451-9C2A2E59A6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EA8FBD3-38F6-4A8D-83CA-7F92689549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28F4A1B-BD37-403B-8268-D00A32069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FEB6-6C55-4D99-BACA-3E16B013FFBA}" type="datetimeFigureOut">
              <a:rPr lang="it-IT" smtClean="0"/>
              <a:t>22/01/2018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188C92C-E9E7-44D1-B8AB-7021F543C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81E05-09AC-4471-B82B-F6B8FDE2C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0C434-4C9A-41DC-B35C-3B28E3446E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9806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02F39A-857B-4200-B410-4DA412941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F7D1E33-461B-4D78-86E8-7311C984B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574CDF2-3BCB-455E-A78D-2F597C4032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DFDBDD4-1FCE-483B-8F7C-F1D190E902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4663F93-E73B-41FE-8AE1-E043E5DC3C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D83538D-797D-4F58-9688-1365F536B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FEB6-6C55-4D99-BACA-3E16B013FFBA}" type="datetimeFigureOut">
              <a:rPr lang="it-IT" smtClean="0"/>
              <a:t>22/01/2018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A3BB092-CADD-4F5D-99FC-D73BF092E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C4F8C4A-486D-4496-988B-08F4AB3CF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0C434-4C9A-41DC-B35C-3B28E3446E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5831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CED24D-63B9-4D1D-8085-1D45A5168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A6FF165-61C5-4967-A789-DF482F6FC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FEB6-6C55-4D99-BACA-3E16B013FFBA}" type="datetimeFigureOut">
              <a:rPr lang="it-IT" smtClean="0"/>
              <a:t>22/01/2018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C795B8C-109C-49B9-B40B-2B6198FC8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D47EA1A-78C9-44DB-A9B0-84C335726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0C434-4C9A-41DC-B35C-3B28E3446E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0403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C74D940-B5E1-4A95-B94F-E19D620D9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FEB6-6C55-4D99-BACA-3E16B013FFBA}" type="datetimeFigureOut">
              <a:rPr lang="it-IT" smtClean="0"/>
              <a:t>22/01/2018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C22743E-21B3-4394-870B-722E56E01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EB16B42-29BF-4A40-87D9-2BB4E2668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0C434-4C9A-41DC-B35C-3B28E3446E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3838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6F7D27-ACED-4A83-B5EF-2CB942056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782531-394F-4E48-A5D3-496A0C4C8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5A00153-F488-4ABE-A2D6-0473B6360B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D082AC4-6697-40F9-B42D-05E72B5DD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FEB6-6C55-4D99-BACA-3E16B013FFBA}" type="datetimeFigureOut">
              <a:rPr lang="it-IT" smtClean="0"/>
              <a:t>22/01/2018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AF12794-C0C1-4AF8-906C-9AEE4E9CD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3EC1623-27C5-41AE-A856-BF5E400FE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0C434-4C9A-41DC-B35C-3B28E3446E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1414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DCE6EA-97F8-4A9B-94EA-E5C54C006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A012CA8-C78D-4AE3-9B65-049D93C852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D876619-5810-4FBE-BACC-7F965FDDD8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F363EA6-72DE-4B9C-810C-E969B5E74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FEB6-6C55-4D99-BACA-3E16B013FFBA}" type="datetimeFigureOut">
              <a:rPr lang="it-IT" smtClean="0"/>
              <a:t>22/01/2018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FF213B8-A99B-48F1-B20B-3FF138062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78F29FA-83D9-4A64-B9AC-3F2D23506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0C434-4C9A-41DC-B35C-3B28E3446E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8946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AFC5446-4994-4F38-B4EE-B0B955E9E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18E544A-0E08-4559-A983-09E96690F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D447441-2E55-4B4A-8168-ACB4E2C644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DFEB6-6C55-4D99-BACA-3E16B013FFBA}" type="datetimeFigureOut">
              <a:rPr lang="it-IT" smtClean="0"/>
              <a:t>22/01/2018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FEB128-678F-4E8B-A931-224B381B22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8FB6A9E-D835-4B37-B7EF-AB27269E62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0C434-4C9A-41DC-B35C-3B28E3446E4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0788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36000">
              <a:schemeClr val="bg2">
                <a:alpha val="2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A0F120-BBD2-472E-86F0-3FCE9A687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1240971"/>
            <a:ext cx="7292219" cy="3592286"/>
          </a:xfrm>
        </p:spPr>
        <p:txBody>
          <a:bodyPr>
            <a:normAutofit/>
          </a:bodyPr>
          <a:lstStyle/>
          <a:p>
            <a:r>
              <a:rPr lang="it-IT" sz="4400" b="1" u="sng" cap="all" dirty="0"/>
              <a:t>MODIFICHE ALLE NORME TECNICHE DI COLTURA – FASE DI COLTIVAZIONE – NORME DIFESA FITOSANITARIA, DI CONTROLLO DELLE INFESTANTI</a:t>
            </a:r>
            <a:endParaRPr lang="it-IT" dirty="0"/>
          </a:p>
        </p:txBody>
      </p:sp>
      <p:pic>
        <p:nvPicPr>
          <p:cNvPr id="1026" name="Immagine 1" descr="Risultati immagini per produzione integrata">
            <a:extLst>
              <a:ext uri="{FF2B5EF4-FFF2-40B4-BE49-F238E27FC236}">
                <a16:creationId xmlns:a16="http://schemas.microsoft.com/office/drawing/2014/main" id="{00AA7C0A-DBC4-4FC2-B5A2-89A0368E27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172" y="1398983"/>
            <a:ext cx="3282996" cy="4103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3511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8457AD5A-39BB-439D-875E-D5D8781136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7425864"/>
              </p:ext>
            </p:extLst>
          </p:nvPr>
        </p:nvGraphicFramePr>
        <p:xfrm>
          <a:off x="199573" y="145143"/>
          <a:ext cx="11876314" cy="5925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2827">
                  <a:extLst>
                    <a:ext uri="{9D8B030D-6E8A-4147-A177-3AD203B41FA5}">
                      <a16:colId xmlns:a16="http://schemas.microsoft.com/office/drawing/2014/main" val="1800211252"/>
                    </a:ext>
                  </a:extLst>
                </a:gridCol>
                <a:gridCol w="2960914">
                  <a:extLst>
                    <a:ext uri="{9D8B030D-6E8A-4147-A177-3AD203B41FA5}">
                      <a16:colId xmlns:a16="http://schemas.microsoft.com/office/drawing/2014/main" val="2409155229"/>
                    </a:ext>
                  </a:extLst>
                </a:gridCol>
                <a:gridCol w="3033486">
                  <a:extLst>
                    <a:ext uri="{9D8B030D-6E8A-4147-A177-3AD203B41FA5}">
                      <a16:colId xmlns:a16="http://schemas.microsoft.com/office/drawing/2014/main" val="2787545245"/>
                    </a:ext>
                  </a:extLst>
                </a:gridCol>
                <a:gridCol w="4659087">
                  <a:extLst>
                    <a:ext uri="{9D8B030D-6E8A-4147-A177-3AD203B41FA5}">
                      <a16:colId xmlns:a16="http://schemas.microsoft.com/office/drawing/2014/main" val="867927264"/>
                    </a:ext>
                  </a:extLst>
                </a:gridCol>
              </a:tblGrid>
              <a:tr h="3316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244725"/>
                  </a:ext>
                </a:extLst>
              </a:tr>
              <a:tr h="21909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FRUTTICOLE E VITE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255454"/>
                  </a:ext>
                </a:extLst>
              </a:tr>
            </a:tbl>
          </a:graphicData>
        </a:graphic>
      </p:graphicFrame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C6DECF98-9795-4F3F-8524-9D0D7E8E0C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120853"/>
              </p:ext>
            </p:extLst>
          </p:nvPr>
        </p:nvGraphicFramePr>
        <p:xfrm>
          <a:off x="199572" y="737713"/>
          <a:ext cx="11876315" cy="60385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2828">
                  <a:extLst>
                    <a:ext uri="{9D8B030D-6E8A-4147-A177-3AD203B41FA5}">
                      <a16:colId xmlns:a16="http://schemas.microsoft.com/office/drawing/2014/main" val="4212621689"/>
                    </a:ext>
                  </a:extLst>
                </a:gridCol>
                <a:gridCol w="2960914">
                  <a:extLst>
                    <a:ext uri="{9D8B030D-6E8A-4147-A177-3AD203B41FA5}">
                      <a16:colId xmlns:a16="http://schemas.microsoft.com/office/drawing/2014/main" val="1935995398"/>
                    </a:ext>
                  </a:extLst>
                </a:gridCol>
                <a:gridCol w="3041212">
                  <a:extLst>
                    <a:ext uri="{9D8B030D-6E8A-4147-A177-3AD203B41FA5}">
                      <a16:colId xmlns:a16="http://schemas.microsoft.com/office/drawing/2014/main" val="4000589271"/>
                    </a:ext>
                  </a:extLst>
                </a:gridCol>
                <a:gridCol w="4651361">
                  <a:extLst>
                    <a:ext uri="{9D8B030D-6E8A-4147-A177-3AD203B41FA5}">
                      <a16:colId xmlns:a16="http://schemas.microsoft.com/office/drawing/2014/main" val="271102600"/>
                    </a:ext>
                  </a:extLst>
                </a:gridCol>
              </a:tblGrid>
              <a:tr h="1851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Susino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EDA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Monilia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EDA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Fluopyram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EDA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nei limiti degli SDHI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EDA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6531513"/>
                  </a:ext>
                </a:extLst>
              </a:tr>
              <a:tr h="1851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Susino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FF3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Monilia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FF3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Fenpyrazamine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FF3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2 interventi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FF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672557"/>
                  </a:ext>
                </a:extLst>
              </a:tr>
              <a:tr h="3333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Susino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EDA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Monilia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EDA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Fenexamid, Fenpyrazamine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EDA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Limitare a 3 il n. di interventi tra i due prodotti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EDA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191879"/>
                  </a:ext>
                </a:extLst>
              </a:tr>
              <a:tr h="3333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Susino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FF3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Monilia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FF3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Propiconazolo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FF3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Eliminare per revoca autorizzazione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FF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573559"/>
                  </a:ext>
                </a:extLst>
              </a:tr>
              <a:tr h="3518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Susino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EDA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Cocciniglia di San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Josè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 Bianca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EDA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Buprofezin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EDA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Revocato, Escludere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EDA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86316"/>
                  </a:ext>
                </a:extLst>
              </a:tr>
              <a:tr h="3518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Susino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FF3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i="1" dirty="0" err="1">
                          <a:solidFill>
                            <a:schemeClr val="tx1"/>
                          </a:solidFill>
                          <a:effectLst/>
                        </a:rPr>
                        <a:t>Cidia</a:t>
                      </a:r>
                      <a:r>
                        <a:rPr lang="it-IT" sz="18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t-IT" sz="1800" i="1" dirty="0" err="1">
                          <a:solidFill>
                            <a:schemeClr val="tx1"/>
                          </a:solidFill>
                          <a:effectLst/>
                        </a:rPr>
                        <a:t>funebrana</a:t>
                      </a:r>
                      <a:r>
                        <a:rPr lang="it-IT" sz="18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FF3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Spinetoram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FF3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1 intervento nel limite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3 di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spinosine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FF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0395666"/>
                  </a:ext>
                </a:extLst>
              </a:tr>
              <a:tr h="1851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Susino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EDA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Mosca della frutta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EDA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Proteine idrolizzate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EDA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FEDA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2894795"/>
                  </a:ext>
                </a:extLst>
              </a:tr>
              <a:tr h="1851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Vite da vino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 anchor="b">
                    <a:solidFill>
                      <a:srgbClr val="D1CC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Oidio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D1CC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Bupirimate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D1CC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Limitare a max 2 interventi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D1C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9135543"/>
                  </a:ext>
                </a:extLst>
              </a:tr>
              <a:tr h="3518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Vite da vino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EAE9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Oidio-muffa grigia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EAE9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EAE9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Aumentare a 3 i trattamenti con SDHI indipendentemente dall'avversità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EAE9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9062782"/>
                  </a:ext>
                </a:extLst>
              </a:tr>
              <a:tr h="3518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Vite da vino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D1CC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Oidio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D1CC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Fluxapyroxad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D1CC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Inserire max 3 interventi nel limite degli SDHI indipendentemente dall'avversità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D1C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35804"/>
                  </a:ext>
                </a:extLst>
              </a:tr>
              <a:tr h="1851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Vite da vino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EAE9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Oidio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EAE9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Flutriafol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EAE9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in alternativa agli IBE non CS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EAE9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707902"/>
                  </a:ext>
                </a:extLst>
              </a:tr>
              <a:tr h="3426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Vite da vino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D1CC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 Muffa grigia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D1CC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i="1" dirty="0" err="1">
                          <a:effectLst/>
                        </a:rPr>
                        <a:t>Pythium</a:t>
                      </a:r>
                      <a:r>
                        <a:rPr lang="it-IT" sz="1800" i="1" dirty="0">
                          <a:effectLst/>
                        </a:rPr>
                        <a:t> </a:t>
                      </a:r>
                      <a:r>
                        <a:rPr lang="it-IT" sz="1800" i="1" dirty="0" err="1">
                          <a:effectLst/>
                        </a:rPr>
                        <a:t>oligandrum</a:t>
                      </a:r>
                      <a:r>
                        <a:rPr lang="it-IT" sz="1800" i="1" dirty="0">
                          <a:effectLst/>
                        </a:rPr>
                        <a:t> </a:t>
                      </a:r>
                      <a:endParaRPr lang="it-IT" sz="18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D1CC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Inserire 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D1C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581343"/>
                  </a:ext>
                </a:extLst>
              </a:tr>
              <a:tr h="406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Vite da vino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EAE9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Tignoletta</a:t>
                      </a:r>
                      <a:r>
                        <a:rPr lang="it-IT" sz="1800" dirty="0">
                          <a:effectLst/>
                        </a:rPr>
                        <a:t>, Tignola, </a:t>
                      </a:r>
                      <a:r>
                        <a:rPr lang="it-IT" sz="1800" i="1" dirty="0" err="1">
                          <a:effectLst/>
                        </a:rPr>
                        <a:t>Drepanothrips</a:t>
                      </a:r>
                      <a:r>
                        <a:rPr lang="it-IT" sz="1800" i="1" dirty="0">
                          <a:effectLst/>
                        </a:rPr>
                        <a:t> </a:t>
                      </a:r>
                      <a:r>
                        <a:rPr lang="it-IT" sz="1800" i="1" dirty="0" err="1">
                          <a:effectLst/>
                        </a:rPr>
                        <a:t>reuteri</a:t>
                      </a:r>
                      <a:endParaRPr lang="it-IT" sz="18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EAE9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Spinetoram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EAE9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1 intervento nel limite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3 di </a:t>
                      </a:r>
                      <a:r>
                        <a:rPr lang="it-IT" sz="1800" dirty="0" err="1">
                          <a:effectLst/>
                        </a:rPr>
                        <a:t>spinosine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EAE9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5600093"/>
                  </a:ext>
                </a:extLst>
              </a:tr>
              <a:tr h="2555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Vite da vino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D1CC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Cicaline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D1CC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Tau-fluvalinate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D1CC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Inserire in alternativa all'acrinatrina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D1C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302111"/>
                  </a:ext>
                </a:extLst>
              </a:tr>
              <a:tr h="3463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Vite da vino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EAE9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Cocciniglie, cicaline, scafoideo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EAE9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Buprofezin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EAE9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Revocato, Escludere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1" marR="43211" marT="0" marB="0">
                    <a:solidFill>
                      <a:srgbClr val="EAE9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450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014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A33708E7-F55D-4301-A8FA-DDB5B95E53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2535232"/>
              </p:ext>
            </p:extLst>
          </p:nvPr>
        </p:nvGraphicFramePr>
        <p:xfrm>
          <a:off x="114300" y="460828"/>
          <a:ext cx="11963399" cy="60263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0786">
                  <a:extLst>
                    <a:ext uri="{9D8B030D-6E8A-4147-A177-3AD203B41FA5}">
                      <a16:colId xmlns:a16="http://schemas.microsoft.com/office/drawing/2014/main" val="2592317319"/>
                    </a:ext>
                  </a:extLst>
                </a:gridCol>
                <a:gridCol w="2328688">
                  <a:extLst>
                    <a:ext uri="{9D8B030D-6E8A-4147-A177-3AD203B41FA5}">
                      <a16:colId xmlns:a16="http://schemas.microsoft.com/office/drawing/2014/main" val="3702032318"/>
                    </a:ext>
                  </a:extLst>
                </a:gridCol>
                <a:gridCol w="2392323">
                  <a:extLst>
                    <a:ext uri="{9D8B030D-6E8A-4147-A177-3AD203B41FA5}">
                      <a16:colId xmlns:a16="http://schemas.microsoft.com/office/drawing/2014/main" val="946094307"/>
                    </a:ext>
                  </a:extLst>
                </a:gridCol>
                <a:gridCol w="5181602">
                  <a:extLst>
                    <a:ext uri="{9D8B030D-6E8A-4147-A177-3AD203B41FA5}">
                      <a16:colId xmlns:a16="http://schemas.microsoft.com/office/drawing/2014/main" val="3196634494"/>
                    </a:ext>
                  </a:extLst>
                </a:gridCol>
              </a:tblGrid>
              <a:tr h="4499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DISERBO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9484104"/>
                  </a:ext>
                </a:extLst>
              </a:tr>
              <a:tr h="5503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Pomacee e drupacee in allevamento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Pre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-emergenza dicotiledoni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Isoxaben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8503930"/>
                  </a:ext>
                </a:extLst>
              </a:tr>
              <a:tr h="5051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Pomacee e drupacee in produzione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Pre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-emergenza dicotiledoni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Isoxaben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9749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Vite in allevamento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Pre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-emergenza dicotiledoni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Isoxaben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143139"/>
                  </a:ext>
                </a:extLst>
              </a:tr>
              <a:tr h="575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Pomacce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, drupacee, olivo e vite in allevamento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Dicotiledoni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Diflufenican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920701"/>
                  </a:ext>
                </a:extLst>
              </a:tr>
              <a:tr h="5366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Vite da vino in produzione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Pre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-emergenza graminacee e dicotiledoni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Penoxsulam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+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orizalin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in alternativa al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flazasulfuron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, impiegabile oltre il quarto anno d'impianto e al massimo sul 40% della superficie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3213651"/>
                  </a:ext>
                </a:extLst>
              </a:tr>
              <a:tr h="4963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Vite da vino in produzione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Diserbo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Glifosate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Limitare a 6 litri/ha/anno rispetto agli attuali 9 qualora sia impiegato un prodotto ad azione residuale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027130"/>
                  </a:ext>
                </a:extLst>
              </a:tr>
              <a:tr h="1741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Noce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Diserbo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41" marR="40641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Ridurre da 50 a 30% l'area trattata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876102"/>
                  </a:ext>
                </a:extLst>
              </a:tr>
              <a:tr h="4963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Noce in allevamento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Diserbo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Pendimetalin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Nei primi 4 anni, localizzato sulla fila (corrispondente al 30% della dose ettaro catastale)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4675930"/>
                  </a:ext>
                </a:extLst>
              </a:tr>
              <a:tr h="5366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Pomacee, drupacee e vite in allevamento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Diserbo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Oxyfluorfen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Correggere dose: cancellare i parametri riportati sostituendoli con: 240 g/l % s.a. 22 -  litri/ettaro 1,875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641" marR="4064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213429"/>
                  </a:ext>
                </a:extLst>
              </a:tr>
            </a:tbl>
          </a:graphicData>
        </a:graphic>
      </p:graphicFrame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95596D37-D955-47CF-B7A3-2DE4D47470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3751702"/>
              </p:ext>
            </p:extLst>
          </p:nvPr>
        </p:nvGraphicFramePr>
        <p:xfrm>
          <a:off x="175983" y="129426"/>
          <a:ext cx="11901716" cy="3314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3017">
                  <a:extLst>
                    <a:ext uri="{9D8B030D-6E8A-4147-A177-3AD203B41FA5}">
                      <a16:colId xmlns:a16="http://schemas.microsoft.com/office/drawing/2014/main" val="2359440694"/>
                    </a:ext>
                  </a:extLst>
                </a:gridCol>
                <a:gridCol w="2336800">
                  <a:extLst>
                    <a:ext uri="{9D8B030D-6E8A-4147-A177-3AD203B41FA5}">
                      <a16:colId xmlns:a16="http://schemas.microsoft.com/office/drawing/2014/main" val="796375951"/>
                    </a:ext>
                  </a:extLst>
                </a:gridCol>
                <a:gridCol w="2400300">
                  <a:extLst>
                    <a:ext uri="{9D8B030D-6E8A-4147-A177-3AD203B41FA5}">
                      <a16:colId xmlns:a16="http://schemas.microsoft.com/office/drawing/2014/main" val="545149107"/>
                    </a:ext>
                  </a:extLst>
                </a:gridCol>
                <a:gridCol w="5181599">
                  <a:extLst>
                    <a:ext uri="{9D8B030D-6E8A-4147-A177-3AD203B41FA5}">
                      <a16:colId xmlns:a16="http://schemas.microsoft.com/office/drawing/2014/main" val="65399131"/>
                    </a:ext>
                  </a:extLst>
                </a:gridCol>
              </a:tblGrid>
              <a:tr h="3314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4741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0608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8E53E8A-6778-4D43-A510-0D83496CA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6161625"/>
              </p:ext>
            </p:extLst>
          </p:nvPr>
        </p:nvGraphicFramePr>
        <p:xfrm>
          <a:off x="116114" y="0"/>
          <a:ext cx="11901716" cy="67446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2971">
                  <a:extLst>
                    <a:ext uri="{9D8B030D-6E8A-4147-A177-3AD203B41FA5}">
                      <a16:colId xmlns:a16="http://schemas.microsoft.com/office/drawing/2014/main" val="4120349916"/>
                    </a:ext>
                  </a:extLst>
                </a:gridCol>
                <a:gridCol w="2357344">
                  <a:extLst>
                    <a:ext uri="{9D8B030D-6E8A-4147-A177-3AD203B41FA5}">
                      <a16:colId xmlns:a16="http://schemas.microsoft.com/office/drawing/2014/main" val="3207820733"/>
                    </a:ext>
                  </a:extLst>
                </a:gridCol>
                <a:gridCol w="2817314">
                  <a:extLst>
                    <a:ext uri="{9D8B030D-6E8A-4147-A177-3AD203B41FA5}">
                      <a16:colId xmlns:a16="http://schemas.microsoft.com/office/drawing/2014/main" val="1434895399"/>
                    </a:ext>
                  </a:extLst>
                </a:gridCol>
                <a:gridCol w="4384087">
                  <a:extLst>
                    <a:ext uri="{9D8B030D-6E8A-4147-A177-3AD203B41FA5}">
                      <a16:colId xmlns:a16="http://schemas.microsoft.com/office/drawing/2014/main" val="2414945747"/>
                    </a:ext>
                  </a:extLst>
                </a:gridCol>
              </a:tblGrid>
              <a:tr h="3314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01962"/>
                  </a:ext>
                </a:extLst>
              </a:tr>
              <a:tr h="3138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ORTICOLE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853386"/>
                  </a:ext>
                </a:extLst>
              </a:tr>
              <a:tr h="18918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Pomodoro, peperone, melanzana, cetriolo, zucchino, melone, anguria, zucca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Patogeni tellurici: </a:t>
                      </a:r>
                      <a:r>
                        <a:rPr lang="it-IT" sz="1800" i="1" dirty="0" err="1">
                          <a:effectLst/>
                        </a:rPr>
                        <a:t>Phytophthora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r>
                        <a:rPr lang="it-IT" sz="1800" dirty="0" err="1">
                          <a:effectLst/>
                        </a:rPr>
                        <a:t>spp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r>
                        <a:rPr lang="it-IT" sz="1800" i="1" dirty="0" err="1">
                          <a:effectLst/>
                        </a:rPr>
                        <a:t>Fusarium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r>
                        <a:rPr lang="it-IT" sz="1800" dirty="0" err="1">
                          <a:effectLst/>
                        </a:rPr>
                        <a:t>spp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r>
                        <a:rPr lang="it-IT" sz="1800" i="1" dirty="0" err="1">
                          <a:effectLst/>
                        </a:rPr>
                        <a:t>Rhizoctonia</a:t>
                      </a:r>
                      <a:r>
                        <a:rPr lang="it-IT" sz="1800" i="1" dirty="0">
                          <a:effectLst/>
                        </a:rPr>
                        <a:t> solani </a:t>
                      </a:r>
                      <a:r>
                        <a:rPr lang="it-IT" sz="1800" i="1" dirty="0" err="1">
                          <a:effectLst/>
                        </a:rPr>
                        <a:t>Pythium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r>
                        <a:rPr lang="it-IT" sz="1800" dirty="0" err="1">
                          <a:effectLst/>
                        </a:rPr>
                        <a:t>spp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r>
                        <a:rPr lang="it-IT" sz="1800" i="1" dirty="0" err="1">
                          <a:effectLst/>
                        </a:rPr>
                        <a:t>Sclerotinia</a:t>
                      </a:r>
                      <a:r>
                        <a:rPr lang="it-IT" sz="1800" i="1" dirty="0">
                          <a:effectLst/>
                        </a:rPr>
                        <a:t> </a:t>
                      </a:r>
                      <a:r>
                        <a:rPr lang="it-IT" sz="1800" i="1" dirty="0" err="1">
                          <a:effectLst/>
                        </a:rPr>
                        <a:t>sclerotiorum</a:t>
                      </a:r>
                      <a:endParaRPr lang="it-IT" sz="18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i="1" dirty="0" err="1">
                          <a:effectLst/>
                        </a:rPr>
                        <a:t>Trichoderma</a:t>
                      </a:r>
                      <a:r>
                        <a:rPr lang="it-IT" sz="1800" i="1" dirty="0">
                          <a:effectLst/>
                        </a:rPr>
                        <a:t> </a:t>
                      </a:r>
                      <a:r>
                        <a:rPr lang="it-IT" sz="1800" i="1" dirty="0" err="1">
                          <a:effectLst/>
                        </a:rPr>
                        <a:t>asperellum</a:t>
                      </a:r>
                      <a:r>
                        <a:rPr lang="it-IT" sz="1800" i="1" dirty="0">
                          <a:effectLst/>
                        </a:rPr>
                        <a:t> </a:t>
                      </a:r>
                      <a:r>
                        <a:rPr lang="it-IT" sz="1800" dirty="0">
                          <a:effectLst/>
                        </a:rPr>
                        <a:t>+ </a:t>
                      </a:r>
                      <a:r>
                        <a:rPr lang="it-IT" sz="1800" i="1" dirty="0" err="1">
                          <a:effectLst/>
                        </a:rPr>
                        <a:t>Trichoderma</a:t>
                      </a:r>
                      <a:r>
                        <a:rPr lang="it-IT" sz="1800" i="1" dirty="0">
                          <a:effectLst/>
                        </a:rPr>
                        <a:t> </a:t>
                      </a:r>
                      <a:r>
                        <a:rPr lang="it-IT" sz="1800" i="1" dirty="0" err="1">
                          <a:effectLst/>
                        </a:rPr>
                        <a:t>atroviride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5 interventi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62936"/>
                  </a:ext>
                </a:extLst>
              </a:tr>
              <a:tr h="14252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Ortaggi a foglia, basilico, prezzemolo, Pomodoro, Melanzana, Fagiolino: sia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che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Muffa grigia e Marciume del colletto (</a:t>
                      </a:r>
                      <a:r>
                        <a:rPr lang="it-IT" sz="1800" dirty="0" err="1">
                          <a:effectLst/>
                        </a:rPr>
                        <a:t>Sclerotinia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r>
                        <a:rPr lang="it-IT" sz="1800" dirty="0" err="1">
                          <a:effectLst/>
                        </a:rPr>
                        <a:t>spp</a:t>
                      </a:r>
                      <a:r>
                        <a:rPr lang="it-IT" sz="1800" dirty="0">
                          <a:effectLst/>
                        </a:rPr>
                        <a:t>.).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i="1" dirty="0" err="1">
                          <a:effectLst/>
                        </a:rPr>
                        <a:t>Pythium</a:t>
                      </a:r>
                      <a:r>
                        <a:rPr lang="it-IT" sz="1800" i="1" dirty="0">
                          <a:effectLst/>
                        </a:rPr>
                        <a:t> </a:t>
                      </a:r>
                      <a:r>
                        <a:rPr lang="it-IT" sz="1800" i="1" dirty="0" err="1">
                          <a:effectLst/>
                        </a:rPr>
                        <a:t>oligandrum</a:t>
                      </a:r>
                      <a:endParaRPr lang="it-IT" sz="18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4454315"/>
                  </a:ext>
                </a:extLst>
              </a:tr>
              <a:tr h="10595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Cicoria, indivia riccia e scarola, radicchio, lattuga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Marciume basale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Iprodione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Escludere, impiegabile fino al 5 giugno 2018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899817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Tutte le colture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Aleurodidi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Buprofezin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Revocato, Escludere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122503"/>
                  </a:ext>
                </a:extLst>
              </a:tr>
              <a:tr h="3245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Orticole varie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Limacce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Metaldeide esca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nelle colture dove è presente l'avversità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4260381"/>
                  </a:ext>
                </a:extLst>
              </a:tr>
              <a:tr h="627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Orticole varie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Oidio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Bupirimate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Limitare n. interventi a 2 in tutte le colture nelle quali è presente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12850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23198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8E53E8A-6778-4D43-A510-0D83496CA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7182197"/>
              </p:ext>
            </p:extLst>
          </p:nvPr>
        </p:nvGraphicFramePr>
        <p:xfrm>
          <a:off x="116114" y="1"/>
          <a:ext cx="11901716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5886">
                  <a:extLst>
                    <a:ext uri="{9D8B030D-6E8A-4147-A177-3AD203B41FA5}">
                      <a16:colId xmlns:a16="http://schemas.microsoft.com/office/drawing/2014/main" val="4120349916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3207820733"/>
                    </a:ext>
                  </a:extLst>
                </a:gridCol>
                <a:gridCol w="2641600">
                  <a:extLst>
                    <a:ext uri="{9D8B030D-6E8A-4147-A177-3AD203B41FA5}">
                      <a16:colId xmlns:a16="http://schemas.microsoft.com/office/drawing/2014/main" val="1434895399"/>
                    </a:ext>
                  </a:extLst>
                </a:gridCol>
                <a:gridCol w="5058230">
                  <a:extLst>
                    <a:ext uri="{9D8B030D-6E8A-4147-A177-3AD203B41FA5}">
                      <a16:colId xmlns:a16="http://schemas.microsoft.com/office/drawing/2014/main" val="2414945747"/>
                    </a:ext>
                  </a:extLst>
                </a:gridCol>
              </a:tblGrid>
              <a:tr h="2683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01962"/>
                  </a:ext>
                </a:extLst>
              </a:tr>
              <a:tr h="254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ORTICOLE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853386"/>
                  </a:ext>
                </a:extLst>
              </a:tr>
            </a:tbl>
          </a:graphicData>
        </a:graphic>
      </p:graphicFrame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406FE61C-F2E9-45EF-8437-741329400F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552625"/>
              </p:ext>
            </p:extLst>
          </p:nvPr>
        </p:nvGraphicFramePr>
        <p:xfrm>
          <a:off x="116113" y="560961"/>
          <a:ext cx="11901717" cy="62619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0400">
                  <a:extLst>
                    <a:ext uri="{9D8B030D-6E8A-4147-A177-3AD203B41FA5}">
                      <a16:colId xmlns:a16="http://schemas.microsoft.com/office/drawing/2014/main" val="1821598799"/>
                    </a:ext>
                  </a:extLst>
                </a:gridCol>
                <a:gridCol w="2264229">
                  <a:extLst>
                    <a:ext uri="{9D8B030D-6E8A-4147-A177-3AD203B41FA5}">
                      <a16:colId xmlns:a16="http://schemas.microsoft.com/office/drawing/2014/main" val="3961766878"/>
                    </a:ext>
                  </a:extLst>
                </a:gridCol>
                <a:gridCol w="2656114">
                  <a:extLst>
                    <a:ext uri="{9D8B030D-6E8A-4147-A177-3AD203B41FA5}">
                      <a16:colId xmlns:a16="http://schemas.microsoft.com/office/drawing/2014/main" val="1772434259"/>
                    </a:ext>
                  </a:extLst>
                </a:gridCol>
                <a:gridCol w="5050974">
                  <a:extLst>
                    <a:ext uri="{9D8B030D-6E8A-4147-A177-3AD203B41FA5}">
                      <a16:colId xmlns:a16="http://schemas.microsoft.com/office/drawing/2014/main" val="3871870117"/>
                    </a:ext>
                  </a:extLst>
                </a:gridCol>
              </a:tblGrid>
              <a:tr h="180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</a:rPr>
                        <a:t>Aglio</a:t>
                      </a:r>
                      <a:endParaRPr lang="it-IT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Tripidi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091" marR="42091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Inserimento avversità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619402"/>
                  </a:ext>
                </a:extLst>
              </a:tr>
              <a:tr h="180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Aglio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Tripidi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Azadiractina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012419"/>
                  </a:ext>
                </a:extLst>
              </a:tr>
              <a:tr h="3427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Anguria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Nematodi galligeni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Abamectina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per impiego con il sistema di irrigazione a goccia o con manichette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1075419"/>
                  </a:ext>
                </a:extLst>
              </a:tr>
              <a:tr h="180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Anguria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Peronospora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Cymoxanil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2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9535155"/>
                  </a:ext>
                </a:extLst>
              </a:tr>
              <a:tr h="180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Anguria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Oidio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Bicarbonato di potassio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96586"/>
                  </a:ext>
                </a:extLst>
              </a:tr>
              <a:tr h="3427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Asparago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 Muffa grigia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Pythium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r>
                        <a:rPr lang="it-IT" sz="1800" dirty="0" err="1">
                          <a:effectLst/>
                        </a:rPr>
                        <a:t>oligandrum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225308"/>
                  </a:ext>
                </a:extLst>
              </a:tr>
              <a:tr h="180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Asparago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mosca grigia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Deltametrina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Escludere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809351"/>
                  </a:ext>
                </a:extLst>
              </a:tr>
              <a:tr h="180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Asparago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criocere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Deltametrina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5370288"/>
                  </a:ext>
                </a:extLst>
              </a:tr>
              <a:tr h="3697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Bietola da costa e foglia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Nottue fogliari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Cipermetrina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Revocato, Eliminare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782162"/>
                  </a:ext>
                </a:extLst>
              </a:tr>
              <a:tr h="3427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Bietola da costa e foglia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Miridi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Etofenprox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avversità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2 interventi nel limite dei </a:t>
                      </a:r>
                      <a:r>
                        <a:rPr lang="it-IT" sz="1800" dirty="0" err="1">
                          <a:effectLst/>
                        </a:rPr>
                        <a:t>piretroidi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949544"/>
                  </a:ext>
                </a:extLst>
              </a:tr>
              <a:tr h="4168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Bietola da costa e foglia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Afidi, e altica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Acetamiprid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avversità altica e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1 trattamento indipendentemente dall'avversità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7376799"/>
                  </a:ext>
                </a:extLst>
              </a:tr>
              <a:tr h="5141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Bietola da foglia e da costa in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botrite e </a:t>
                      </a:r>
                      <a:r>
                        <a:rPr lang="it-IT" sz="1800" dirty="0" err="1">
                          <a:effectLst/>
                        </a:rPr>
                        <a:t>sclerotinia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Penthiopyrad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1 trattamento per anno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697405"/>
                  </a:ext>
                </a:extLst>
              </a:tr>
              <a:tr h="4989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Cardo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Afidi, nottue fogliari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Tau-</a:t>
                      </a:r>
                      <a:r>
                        <a:rPr lang="it-IT" sz="1800" dirty="0" err="1">
                          <a:effectLst/>
                        </a:rPr>
                        <a:t>fluvalinate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2 interventi nel limite dei </a:t>
                      </a:r>
                      <a:r>
                        <a:rPr lang="it-IT" sz="1800" dirty="0" err="1">
                          <a:effectLst/>
                        </a:rPr>
                        <a:t>piretroidi</a:t>
                      </a:r>
                      <a:r>
                        <a:rPr lang="it-IT" sz="1800" dirty="0">
                          <a:effectLst/>
                        </a:rPr>
                        <a:t> indipendentemente dall'avversità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062002"/>
                  </a:ext>
                </a:extLst>
              </a:tr>
              <a:tr h="3427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Cardo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 Muffa grigia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i="1" dirty="0" err="1">
                          <a:effectLst/>
                        </a:rPr>
                        <a:t>Pythium</a:t>
                      </a:r>
                      <a:r>
                        <a:rPr lang="it-IT" sz="1800" i="1" dirty="0">
                          <a:effectLst/>
                        </a:rPr>
                        <a:t> </a:t>
                      </a:r>
                      <a:r>
                        <a:rPr lang="it-IT" sz="1800" i="1" dirty="0" err="1">
                          <a:effectLst/>
                        </a:rPr>
                        <a:t>oligandrum</a:t>
                      </a:r>
                      <a:endParaRPr lang="it-IT" sz="18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918252"/>
                  </a:ext>
                </a:extLst>
              </a:tr>
              <a:tr h="180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Cardo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Nottue fogliari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Deltametrina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Escludere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091" marR="420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768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2158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8E53E8A-6778-4D43-A510-0D83496CA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1624319"/>
              </p:ext>
            </p:extLst>
          </p:nvPr>
        </p:nvGraphicFramePr>
        <p:xfrm>
          <a:off x="116114" y="1"/>
          <a:ext cx="11901716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2986">
                  <a:extLst>
                    <a:ext uri="{9D8B030D-6E8A-4147-A177-3AD203B41FA5}">
                      <a16:colId xmlns:a16="http://schemas.microsoft.com/office/drawing/2014/main" val="4120349916"/>
                    </a:ext>
                  </a:extLst>
                </a:gridCol>
                <a:gridCol w="3127329">
                  <a:extLst>
                    <a:ext uri="{9D8B030D-6E8A-4147-A177-3AD203B41FA5}">
                      <a16:colId xmlns:a16="http://schemas.microsoft.com/office/drawing/2014/main" val="3207820733"/>
                    </a:ext>
                  </a:extLst>
                </a:gridCol>
                <a:gridCol w="2130471">
                  <a:extLst>
                    <a:ext uri="{9D8B030D-6E8A-4147-A177-3AD203B41FA5}">
                      <a16:colId xmlns:a16="http://schemas.microsoft.com/office/drawing/2014/main" val="1434895399"/>
                    </a:ext>
                  </a:extLst>
                </a:gridCol>
                <a:gridCol w="5070930">
                  <a:extLst>
                    <a:ext uri="{9D8B030D-6E8A-4147-A177-3AD203B41FA5}">
                      <a16:colId xmlns:a16="http://schemas.microsoft.com/office/drawing/2014/main" val="2414945747"/>
                    </a:ext>
                  </a:extLst>
                </a:gridCol>
              </a:tblGrid>
              <a:tr h="2683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01962"/>
                  </a:ext>
                </a:extLst>
              </a:tr>
              <a:tr h="254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ORTICOLE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853386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E8055C91-D695-48C7-BF2B-AD3FE07FF0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024077"/>
              </p:ext>
            </p:extLst>
          </p:nvPr>
        </p:nvGraphicFramePr>
        <p:xfrm>
          <a:off x="116114" y="586995"/>
          <a:ext cx="11901716" cy="6160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3029">
                  <a:extLst>
                    <a:ext uri="{9D8B030D-6E8A-4147-A177-3AD203B41FA5}">
                      <a16:colId xmlns:a16="http://schemas.microsoft.com/office/drawing/2014/main" val="636015001"/>
                    </a:ext>
                  </a:extLst>
                </a:gridCol>
                <a:gridCol w="3149600">
                  <a:extLst>
                    <a:ext uri="{9D8B030D-6E8A-4147-A177-3AD203B41FA5}">
                      <a16:colId xmlns:a16="http://schemas.microsoft.com/office/drawing/2014/main" val="4070548260"/>
                    </a:ext>
                  </a:extLst>
                </a:gridCol>
                <a:gridCol w="2119086">
                  <a:extLst>
                    <a:ext uri="{9D8B030D-6E8A-4147-A177-3AD203B41FA5}">
                      <a16:colId xmlns:a16="http://schemas.microsoft.com/office/drawing/2014/main" val="3227383579"/>
                    </a:ext>
                  </a:extLst>
                </a:gridCol>
                <a:gridCol w="5080001">
                  <a:extLst>
                    <a:ext uri="{9D8B030D-6E8A-4147-A177-3AD203B41FA5}">
                      <a16:colId xmlns:a16="http://schemas.microsoft.com/office/drawing/2014/main" val="3377362453"/>
                    </a:ext>
                  </a:extLst>
                </a:gridCol>
              </a:tblGrid>
              <a:tr h="1494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Carota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mosca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Azadiractina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Escludere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718250"/>
                  </a:ext>
                </a:extLst>
              </a:tr>
              <a:tr h="2839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Cavolo nero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i="1" dirty="0" err="1">
                          <a:effectLst/>
                        </a:rPr>
                        <a:t>Aleyrodes</a:t>
                      </a:r>
                      <a:r>
                        <a:rPr lang="it-IT" sz="1800" i="1" dirty="0">
                          <a:effectLst/>
                        </a:rPr>
                        <a:t> </a:t>
                      </a:r>
                      <a:r>
                        <a:rPr lang="it-IT" sz="1800" i="1" dirty="0" err="1">
                          <a:effectLst/>
                        </a:rPr>
                        <a:t>proletella</a:t>
                      </a:r>
                      <a:endParaRPr lang="it-IT" sz="18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Deltametrina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avversità e s.a. nel limite dei </a:t>
                      </a:r>
                      <a:r>
                        <a:rPr lang="it-IT" sz="1800" dirty="0" err="1">
                          <a:effectLst/>
                        </a:rPr>
                        <a:t>piretroidi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81465"/>
                  </a:ext>
                </a:extLst>
              </a:tr>
              <a:tr h="2302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Cavoli a foglia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Varie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Piretroidi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Aumentare da 2 a 3 gli interventi con i </a:t>
                      </a:r>
                      <a:r>
                        <a:rPr lang="it-IT" sz="1800" dirty="0" err="1">
                          <a:effectLst/>
                        </a:rPr>
                        <a:t>piretroidi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312379"/>
                  </a:ext>
                </a:extLst>
              </a:tr>
              <a:tr h="1494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Cavoli a foglia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Afidi, Nottue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Azadiractina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5413980"/>
                  </a:ext>
                </a:extLst>
              </a:tr>
              <a:tr h="3870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Cavoli a infiorescenza, cavoli a testa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Nottue, cavolaie e tignola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Eliminare il vincolo relativo al numero degli interventi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3624543"/>
                  </a:ext>
                </a:extLst>
              </a:tr>
              <a:tr h="3453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Cavolo broccolo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Alternaria</a:t>
                      </a:r>
                      <a:r>
                        <a:rPr lang="it-IT" sz="1800" dirty="0">
                          <a:effectLst/>
                        </a:rPr>
                        <a:t>, </a:t>
                      </a:r>
                      <a:r>
                        <a:rPr lang="it-IT" sz="1800" dirty="0" err="1">
                          <a:effectLst/>
                        </a:rPr>
                        <a:t>Mycosphaerella</a:t>
                      </a:r>
                      <a:r>
                        <a:rPr lang="it-IT" sz="1800" dirty="0">
                          <a:effectLst/>
                        </a:rPr>
                        <a:t>, Oidio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Difenoconazolo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013439"/>
                  </a:ext>
                </a:extLst>
              </a:tr>
              <a:tr h="1494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Cece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Ascochyta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Inserimento avversità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129675"/>
                  </a:ext>
                </a:extLst>
              </a:tr>
              <a:tr h="2302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Cece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Nottue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Deltametrina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nel limite di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2 </a:t>
                      </a:r>
                      <a:r>
                        <a:rPr lang="it-IT" sz="1800" dirty="0" err="1">
                          <a:effectLst/>
                        </a:rPr>
                        <a:t>piretroidi</a:t>
                      </a:r>
                      <a:r>
                        <a:rPr lang="it-IT" sz="1800" dirty="0">
                          <a:effectLst/>
                        </a:rPr>
                        <a:t> sulla coltura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6509399"/>
                  </a:ext>
                </a:extLst>
              </a:tr>
              <a:tr h="2302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Cece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Afidi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Tau-</a:t>
                      </a:r>
                      <a:r>
                        <a:rPr lang="it-IT" sz="1800" dirty="0" err="1">
                          <a:effectLst/>
                        </a:rPr>
                        <a:t>fluvalinate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nel limite di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2 </a:t>
                      </a:r>
                      <a:r>
                        <a:rPr lang="it-IT" sz="1800" dirty="0" err="1">
                          <a:effectLst/>
                        </a:rPr>
                        <a:t>piretroidi</a:t>
                      </a:r>
                      <a:r>
                        <a:rPr lang="it-IT" sz="1800" dirty="0">
                          <a:effectLst/>
                        </a:rPr>
                        <a:t> sulla coltura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473657"/>
                  </a:ext>
                </a:extLst>
              </a:tr>
              <a:tr h="5967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Cetriolo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 pc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Muffa </a:t>
                      </a:r>
                      <a:r>
                        <a:rPr lang="it-IT" sz="1800" dirty="0" err="1">
                          <a:effectLst/>
                        </a:rPr>
                        <a:t>grigia,e</a:t>
                      </a:r>
                      <a:r>
                        <a:rPr lang="it-IT" sz="1800" dirty="0">
                          <a:effectLst/>
                        </a:rPr>
                        <a:t> Marciume del colletto (</a:t>
                      </a:r>
                      <a:r>
                        <a:rPr lang="it-IT" sz="1800" i="1" dirty="0" err="1">
                          <a:effectLst/>
                        </a:rPr>
                        <a:t>Sclerotinia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r>
                        <a:rPr lang="it-IT" sz="1800" dirty="0" err="1">
                          <a:effectLst/>
                        </a:rPr>
                        <a:t>spp</a:t>
                      </a:r>
                      <a:r>
                        <a:rPr lang="it-IT" sz="1800" dirty="0">
                          <a:effectLst/>
                        </a:rPr>
                        <a:t>.) e Oidio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i="1" dirty="0" err="1">
                          <a:effectLst/>
                        </a:rPr>
                        <a:t>Pythium</a:t>
                      </a:r>
                      <a:r>
                        <a:rPr lang="it-IT" sz="1800" i="1" dirty="0">
                          <a:effectLst/>
                        </a:rPr>
                        <a:t> </a:t>
                      </a:r>
                      <a:r>
                        <a:rPr lang="it-IT" sz="1800" i="1" dirty="0" err="1">
                          <a:effectLst/>
                        </a:rPr>
                        <a:t>oligandrum</a:t>
                      </a:r>
                      <a:endParaRPr lang="it-IT" sz="18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9560521"/>
                  </a:ext>
                </a:extLst>
              </a:tr>
              <a:tr h="2839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Cetriolo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Muffa grigia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Fenexamid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con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2 interventi, </a:t>
                      </a:r>
                      <a:r>
                        <a:rPr lang="it-IT" sz="1800" dirty="0" err="1">
                          <a:effectLst/>
                        </a:rPr>
                        <a:t>fenexamid</a:t>
                      </a:r>
                      <a:r>
                        <a:rPr lang="it-IT" sz="1800" dirty="0">
                          <a:effectLst/>
                        </a:rPr>
                        <a:t> e </a:t>
                      </a:r>
                      <a:r>
                        <a:rPr lang="it-IT" sz="1800" dirty="0" err="1">
                          <a:effectLst/>
                        </a:rPr>
                        <a:t>fenpyrazamine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2 interventi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600019"/>
                  </a:ext>
                </a:extLst>
              </a:tr>
              <a:tr h="1494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Cetriolo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Peronospora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Famoxadone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la nota: solo in coltura protetta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203732"/>
                  </a:ext>
                </a:extLst>
              </a:tr>
              <a:tr h="1494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Cetriolo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Peronospora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Cymoxanil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prodotti singolo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4571219"/>
                  </a:ext>
                </a:extLst>
              </a:tr>
              <a:tr h="1494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Cetriolo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Elateridi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Teflutrin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in alternativa agli altri prodotti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47214"/>
                  </a:ext>
                </a:extLst>
              </a:tr>
              <a:tr h="1494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Cetriolo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Aleurodidi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Buprofezin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Revocato, Escludere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5961600"/>
                  </a:ext>
                </a:extLst>
              </a:tr>
              <a:tr h="1494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Cetriolo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Acari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Clofentezine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71" marR="3487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974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44008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8E53E8A-6778-4D43-A510-0D83496CA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7507592"/>
              </p:ext>
            </p:extLst>
          </p:nvPr>
        </p:nvGraphicFramePr>
        <p:xfrm>
          <a:off x="116114" y="1"/>
          <a:ext cx="11901716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0786">
                  <a:extLst>
                    <a:ext uri="{9D8B030D-6E8A-4147-A177-3AD203B41FA5}">
                      <a16:colId xmlns:a16="http://schemas.microsoft.com/office/drawing/2014/main" val="4120349916"/>
                    </a:ext>
                  </a:extLst>
                </a:gridCol>
                <a:gridCol w="2298700">
                  <a:extLst>
                    <a:ext uri="{9D8B030D-6E8A-4147-A177-3AD203B41FA5}">
                      <a16:colId xmlns:a16="http://schemas.microsoft.com/office/drawing/2014/main" val="3207820733"/>
                    </a:ext>
                  </a:extLst>
                </a:gridCol>
                <a:gridCol w="2273300">
                  <a:extLst>
                    <a:ext uri="{9D8B030D-6E8A-4147-A177-3AD203B41FA5}">
                      <a16:colId xmlns:a16="http://schemas.microsoft.com/office/drawing/2014/main" val="1434895399"/>
                    </a:ext>
                  </a:extLst>
                </a:gridCol>
                <a:gridCol w="5578930">
                  <a:extLst>
                    <a:ext uri="{9D8B030D-6E8A-4147-A177-3AD203B41FA5}">
                      <a16:colId xmlns:a16="http://schemas.microsoft.com/office/drawing/2014/main" val="2414945747"/>
                    </a:ext>
                  </a:extLst>
                </a:gridCol>
              </a:tblGrid>
              <a:tr h="2683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01962"/>
                  </a:ext>
                </a:extLst>
              </a:tr>
              <a:tr h="254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ORTICOLE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853386"/>
                  </a:ext>
                </a:extLst>
              </a:tr>
            </a:tbl>
          </a:graphicData>
        </a:graphic>
      </p:graphicFrame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DD7C3BD9-A063-4B22-87FA-65EDC59D49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991444"/>
              </p:ext>
            </p:extLst>
          </p:nvPr>
        </p:nvGraphicFramePr>
        <p:xfrm>
          <a:off x="116114" y="586995"/>
          <a:ext cx="11901715" cy="62652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7285">
                  <a:extLst>
                    <a:ext uri="{9D8B030D-6E8A-4147-A177-3AD203B41FA5}">
                      <a16:colId xmlns:a16="http://schemas.microsoft.com/office/drawing/2014/main" val="2469631842"/>
                    </a:ext>
                  </a:extLst>
                </a:gridCol>
                <a:gridCol w="2336715">
                  <a:extLst>
                    <a:ext uri="{9D8B030D-6E8A-4147-A177-3AD203B41FA5}">
                      <a16:colId xmlns:a16="http://schemas.microsoft.com/office/drawing/2014/main" val="299741671"/>
                    </a:ext>
                  </a:extLst>
                </a:gridCol>
                <a:gridCol w="2220686">
                  <a:extLst>
                    <a:ext uri="{9D8B030D-6E8A-4147-A177-3AD203B41FA5}">
                      <a16:colId xmlns:a16="http://schemas.microsoft.com/office/drawing/2014/main" val="292389728"/>
                    </a:ext>
                  </a:extLst>
                </a:gridCol>
                <a:gridCol w="5617029">
                  <a:extLst>
                    <a:ext uri="{9D8B030D-6E8A-4147-A177-3AD203B41FA5}">
                      <a16:colId xmlns:a16="http://schemas.microsoft.com/office/drawing/2014/main" val="2655436803"/>
                    </a:ext>
                  </a:extLst>
                </a:gridCol>
              </a:tblGrid>
              <a:tr h="3189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Cetriolo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 pc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Nematodi galligeni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Estratto d'aglio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2037517"/>
                  </a:ext>
                </a:extLst>
              </a:tr>
              <a:tr h="3189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Cetriolo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Nematodi galligeni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Abamectina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per impiego con il sistema di irrigazione a goccia o con manichette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083818"/>
                  </a:ext>
                </a:extLst>
              </a:tr>
              <a:tr h="3189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Cicoria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Miridi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Varie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Interv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. ammessi a partire dal 15 giugno invece che 15 luglio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5120824"/>
                  </a:ext>
                </a:extLst>
              </a:tr>
              <a:tr h="1678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Cicoria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Peronospora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Dimetomorf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+ Rame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nel limite di 2 CAA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646885"/>
                  </a:ext>
                </a:extLst>
              </a:tr>
              <a:tr h="3961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Cicoria e radicchio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Peronospora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Mandipropanide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nel limite di max2 CAA all'anno 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2 per ciclo colturale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9324130"/>
                  </a:ext>
                </a:extLst>
              </a:tr>
              <a:tr h="3189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Cicoria e radicchio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Insetti terricoli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Zeta-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cipermetrina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1 intervento all'anno nel limite complessivo dei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piretroidi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5016661"/>
                  </a:ext>
                </a:extLst>
              </a:tr>
              <a:tr h="3189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Cicoria e radicchio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Elateridi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Teflutrin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in alternativa agli altri prodotti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56008"/>
                  </a:ext>
                </a:extLst>
              </a:tr>
              <a:tr h="3189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Cicoria e radicchio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Tripidi, nottue fogliari,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liriomyza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Spinosad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nota: ammesso solo in coltura protetta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13627"/>
                  </a:ext>
                </a:extLst>
              </a:tr>
              <a:tr h="3189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Cipolla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Tripidi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Formetanate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1 intervento nei limiti dei 3  per l'avversità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7670"/>
                  </a:ext>
                </a:extLst>
              </a:tr>
              <a:tr h="387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Cipolla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Peronospora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Mancozeb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metiram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Max 6 trattamenti con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ditiocarbammati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di cui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4 con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mancozeb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da solo o in miscela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957530"/>
                  </a:ext>
                </a:extLst>
              </a:tr>
              <a:tr h="3189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Fagiolino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Antracnosi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Sclerotinia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Cyprodinil+fludioxonil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576802"/>
                  </a:ext>
                </a:extLst>
              </a:tr>
              <a:tr h="6798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Fagiolino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Botrite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Cambiare "da effettuarsi su coltivazioni autunnali in caso di persistente umidità e piogge frequenti" in "da effettuarsi in caso di persistente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umdità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 piogge frequenti"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173864"/>
                  </a:ext>
                </a:extLst>
              </a:tr>
              <a:tr h="1678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Fagiolo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Ragnetto rosso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Abamectina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Eliminare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057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39530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8E53E8A-6778-4D43-A510-0D83496CA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9314171"/>
              </p:ext>
            </p:extLst>
          </p:nvPr>
        </p:nvGraphicFramePr>
        <p:xfrm>
          <a:off x="116114" y="1"/>
          <a:ext cx="11901716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8086">
                  <a:extLst>
                    <a:ext uri="{9D8B030D-6E8A-4147-A177-3AD203B41FA5}">
                      <a16:colId xmlns:a16="http://schemas.microsoft.com/office/drawing/2014/main" val="4120349916"/>
                    </a:ext>
                  </a:extLst>
                </a:gridCol>
                <a:gridCol w="2832100">
                  <a:extLst>
                    <a:ext uri="{9D8B030D-6E8A-4147-A177-3AD203B41FA5}">
                      <a16:colId xmlns:a16="http://schemas.microsoft.com/office/drawing/2014/main" val="3207820733"/>
                    </a:ext>
                  </a:extLst>
                </a:gridCol>
                <a:gridCol w="2947443">
                  <a:extLst>
                    <a:ext uri="{9D8B030D-6E8A-4147-A177-3AD203B41FA5}">
                      <a16:colId xmlns:a16="http://schemas.microsoft.com/office/drawing/2014/main" val="1434895399"/>
                    </a:ext>
                  </a:extLst>
                </a:gridCol>
                <a:gridCol w="4384087">
                  <a:extLst>
                    <a:ext uri="{9D8B030D-6E8A-4147-A177-3AD203B41FA5}">
                      <a16:colId xmlns:a16="http://schemas.microsoft.com/office/drawing/2014/main" val="2414945747"/>
                    </a:ext>
                  </a:extLst>
                </a:gridCol>
              </a:tblGrid>
              <a:tr h="2683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01962"/>
                  </a:ext>
                </a:extLst>
              </a:tr>
              <a:tr h="254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ORTICOLE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853386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8C536397-107A-46FF-9585-65CE647529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435752"/>
              </p:ext>
            </p:extLst>
          </p:nvPr>
        </p:nvGraphicFramePr>
        <p:xfrm>
          <a:off x="116114" y="586995"/>
          <a:ext cx="11901715" cy="61504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7288">
                  <a:extLst>
                    <a:ext uri="{9D8B030D-6E8A-4147-A177-3AD203B41FA5}">
                      <a16:colId xmlns:a16="http://schemas.microsoft.com/office/drawing/2014/main" val="3245874361"/>
                    </a:ext>
                  </a:extLst>
                </a:gridCol>
                <a:gridCol w="2842898">
                  <a:extLst>
                    <a:ext uri="{9D8B030D-6E8A-4147-A177-3AD203B41FA5}">
                      <a16:colId xmlns:a16="http://schemas.microsoft.com/office/drawing/2014/main" val="3609396129"/>
                    </a:ext>
                  </a:extLst>
                </a:gridCol>
                <a:gridCol w="2959100">
                  <a:extLst>
                    <a:ext uri="{9D8B030D-6E8A-4147-A177-3AD203B41FA5}">
                      <a16:colId xmlns:a16="http://schemas.microsoft.com/office/drawing/2014/main" val="2650410445"/>
                    </a:ext>
                  </a:extLst>
                </a:gridCol>
                <a:gridCol w="4372429">
                  <a:extLst>
                    <a:ext uri="{9D8B030D-6E8A-4147-A177-3AD203B41FA5}">
                      <a16:colId xmlns:a16="http://schemas.microsoft.com/office/drawing/2014/main" val="2144932250"/>
                    </a:ext>
                  </a:extLst>
                </a:gridCol>
              </a:tblGrid>
              <a:tr h="643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Finocchio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Tripidi (</a:t>
                      </a:r>
                      <a:r>
                        <a:rPr lang="it-IT" sz="1800" b="0" i="1" dirty="0" err="1">
                          <a:solidFill>
                            <a:schemeClr val="tx1"/>
                          </a:solidFill>
                          <a:effectLst/>
                        </a:rPr>
                        <a:t>Thrips</a:t>
                      </a:r>
                      <a:r>
                        <a:rPr lang="it-IT" sz="1800" b="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t-IT" sz="1800" b="0" i="1" dirty="0" err="1">
                          <a:solidFill>
                            <a:schemeClr val="tx1"/>
                          </a:solidFill>
                          <a:effectLst/>
                        </a:rPr>
                        <a:t>tabaci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), Tripide occidentale (</a:t>
                      </a:r>
                      <a:r>
                        <a:rPr lang="it-IT" sz="1800" b="0" i="1" dirty="0" err="1">
                          <a:solidFill>
                            <a:schemeClr val="tx1"/>
                          </a:solidFill>
                          <a:effectLst/>
                        </a:rPr>
                        <a:t>Frankliniella</a:t>
                      </a:r>
                      <a:br>
                        <a:rPr lang="it-IT" sz="1800" b="0" i="1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it-IT" sz="1800" b="0" i="1" dirty="0" err="1">
                          <a:solidFill>
                            <a:schemeClr val="tx1"/>
                          </a:solidFill>
                          <a:effectLst/>
                        </a:rPr>
                        <a:t>occidentalis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Spinosad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avversità e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spinosad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3 indipendentemente dall'avversità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795357"/>
                  </a:ext>
                </a:extLst>
              </a:tr>
              <a:tr h="54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Indivia riccia e scarola e Radicchio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Miridi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Varie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Interventi ammessi a partire dal 15 giugno invece che 15 luglio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519751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Indivia riccia e scarola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Elateridi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Teflutrin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in alternativa agli altri prodotti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81067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Indivia riccia e scarola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Elateridi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Zeta-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cipermetrina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1 intervento all'anno nel limite complessivo dei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piretroidi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20296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Indivia riccia e scarola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Peronospora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Dimetomorf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+ Rame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nel limite dei CAA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927339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Indivia riccia e scarola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Tripidi, nottue fogliari,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liriomyza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Spinosad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nota: ammesso solo in coltura protetta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194175"/>
                  </a:ext>
                </a:extLst>
              </a:tr>
              <a:tr h="4895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Lattughe e insalate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i="1" dirty="0" err="1">
                          <a:solidFill>
                            <a:schemeClr val="tx1"/>
                          </a:solidFill>
                          <a:effectLst/>
                        </a:rPr>
                        <a:t>Sclerotinia</a:t>
                      </a:r>
                      <a:r>
                        <a:rPr lang="it-IT" sz="18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t-IT" sz="1800" i="1" dirty="0" err="1">
                          <a:solidFill>
                            <a:schemeClr val="tx1"/>
                          </a:solidFill>
                          <a:effectLst/>
                        </a:rPr>
                        <a:t>sclerotiorum</a:t>
                      </a:r>
                      <a:endParaRPr lang="it-IT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i="1" dirty="0" err="1">
                          <a:solidFill>
                            <a:schemeClr val="tx1"/>
                          </a:solidFill>
                          <a:effectLst/>
                        </a:rPr>
                        <a:t>Trichoderma</a:t>
                      </a:r>
                      <a:r>
                        <a:rPr lang="it-IT" sz="18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t-IT" sz="1800" i="1" dirty="0" err="1">
                          <a:solidFill>
                            <a:schemeClr val="tx1"/>
                          </a:solidFill>
                          <a:effectLst/>
                        </a:rPr>
                        <a:t>asperellum</a:t>
                      </a:r>
                      <a:r>
                        <a:rPr lang="it-IT" sz="18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+ </a:t>
                      </a:r>
                      <a:r>
                        <a:rPr lang="it-IT" sz="1800" i="1" dirty="0" err="1">
                          <a:solidFill>
                            <a:schemeClr val="tx1"/>
                          </a:solidFill>
                          <a:effectLst/>
                        </a:rPr>
                        <a:t>Trichoderma</a:t>
                      </a:r>
                      <a:r>
                        <a:rPr lang="it-IT" sz="18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t-IT" sz="1800" i="1" dirty="0" err="1">
                          <a:solidFill>
                            <a:schemeClr val="tx1"/>
                          </a:solidFill>
                          <a:effectLst/>
                        </a:rPr>
                        <a:t>atroviride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5 interventi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54549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Lattuga pc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Botrite 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sclerotinia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Penthiopyrad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1 per anno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199949"/>
                  </a:ext>
                </a:extLst>
              </a:tr>
              <a:tr h="355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Lattuga 2° modulo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Tripidi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Acetamiprid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1 intervento per ciclo colturale sui trapianti dal 15 giugno in poi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391889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Lattuga 2° modulo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Peronospora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Vari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Aumentare da 1 a 2 gli interventi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447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8005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8E53E8A-6778-4D43-A510-0D83496CA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1796381"/>
              </p:ext>
            </p:extLst>
          </p:nvPr>
        </p:nvGraphicFramePr>
        <p:xfrm>
          <a:off x="116114" y="1"/>
          <a:ext cx="11901716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0786">
                  <a:extLst>
                    <a:ext uri="{9D8B030D-6E8A-4147-A177-3AD203B41FA5}">
                      <a16:colId xmlns:a16="http://schemas.microsoft.com/office/drawing/2014/main" val="4120349916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207820733"/>
                    </a:ext>
                  </a:extLst>
                </a:gridCol>
                <a:gridCol w="2908300">
                  <a:extLst>
                    <a:ext uri="{9D8B030D-6E8A-4147-A177-3AD203B41FA5}">
                      <a16:colId xmlns:a16="http://schemas.microsoft.com/office/drawing/2014/main" val="1434895399"/>
                    </a:ext>
                  </a:extLst>
                </a:gridCol>
                <a:gridCol w="5185230">
                  <a:extLst>
                    <a:ext uri="{9D8B030D-6E8A-4147-A177-3AD203B41FA5}">
                      <a16:colId xmlns:a16="http://schemas.microsoft.com/office/drawing/2014/main" val="2414945747"/>
                    </a:ext>
                  </a:extLst>
                </a:gridCol>
              </a:tblGrid>
              <a:tr h="2683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01962"/>
                  </a:ext>
                </a:extLst>
              </a:tr>
              <a:tr h="254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ORTICOLE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853386"/>
                  </a:ext>
                </a:extLst>
              </a:tr>
            </a:tbl>
          </a:graphicData>
        </a:graphic>
      </p:graphicFrame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BB2CAC22-59B7-4735-99BC-73B94C920C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8853430"/>
              </p:ext>
            </p:extLst>
          </p:nvPr>
        </p:nvGraphicFramePr>
        <p:xfrm>
          <a:off x="116114" y="586995"/>
          <a:ext cx="11901716" cy="6114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7288">
                  <a:extLst>
                    <a:ext uri="{9D8B030D-6E8A-4147-A177-3AD203B41FA5}">
                      <a16:colId xmlns:a16="http://schemas.microsoft.com/office/drawing/2014/main" val="1305027490"/>
                    </a:ext>
                  </a:extLst>
                </a:gridCol>
                <a:gridCol w="2089969">
                  <a:extLst>
                    <a:ext uri="{9D8B030D-6E8A-4147-A177-3AD203B41FA5}">
                      <a16:colId xmlns:a16="http://schemas.microsoft.com/office/drawing/2014/main" val="3678826033"/>
                    </a:ext>
                  </a:extLst>
                </a:gridCol>
                <a:gridCol w="2888343">
                  <a:extLst>
                    <a:ext uri="{9D8B030D-6E8A-4147-A177-3AD203B41FA5}">
                      <a16:colId xmlns:a16="http://schemas.microsoft.com/office/drawing/2014/main" val="1719499112"/>
                    </a:ext>
                  </a:extLst>
                </a:gridCol>
                <a:gridCol w="5196116">
                  <a:extLst>
                    <a:ext uri="{9D8B030D-6E8A-4147-A177-3AD203B41FA5}">
                      <a16:colId xmlns:a16="http://schemas.microsoft.com/office/drawing/2014/main" val="3932696876"/>
                    </a:ext>
                  </a:extLst>
                </a:gridCol>
              </a:tblGrid>
              <a:tr h="4743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Mais dolce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Elateridi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Zeta-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cipermetrina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1 intervento contro l'avversità in alternativa a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cipermetrina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, lambda-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cialotrina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e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teflutrin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101020"/>
                  </a:ext>
                </a:extLst>
              </a:tr>
              <a:tr h="1664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Mais dolce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Elateridi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Teflutrin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in alternativa agli altri prodotti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22722"/>
                  </a:ext>
                </a:extLst>
              </a:tr>
              <a:tr h="3162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Mais dolce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Afidi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Pirimicarb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1 trattamento in alternativa ai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piretroidi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464070"/>
                  </a:ext>
                </a:extLst>
              </a:tr>
              <a:tr h="4743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Mais dolce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Elateridi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Lambda-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cialotrina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1 intervento contro l'avversità in alternativa a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cipermetrina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, zeta-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cipermetrina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teflutrin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336890"/>
                  </a:ext>
                </a:extLst>
              </a:tr>
              <a:tr h="3162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Melanzana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Muffa grigia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Fenexamid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,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Fenpyrazamine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Limitare a 2 il numero interventi tra i due prodotti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492708"/>
                  </a:ext>
                </a:extLst>
              </a:tr>
              <a:tr h="3162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Melalnzana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i="1" dirty="0">
                          <a:solidFill>
                            <a:schemeClr val="tx1"/>
                          </a:solidFill>
                          <a:effectLst/>
                        </a:rPr>
                        <a:t>Tuta </a:t>
                      </a:r>
                      <a:r>
                        <a:rPr lang="it-IT" sz="1800" i="1" dirty="0" err="1">
                          <a:solidFill>
                            <a:schemeClr val="tx1"/>
                          </a:solidFill>
                          <a:effectLst/>
                        </a:rPr>
                        <a:t>absoluta</a:t>
                      </a:r>
                      <a:endParaRPr lang="it-IT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Azadiractina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897327"/>
                  </a:ext>
                </a:extLst>
              </a:tr>
              <a:tr h="2564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Melanzana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i="1" dirty="0">
                          <a:solidFill>
                            <a:schemeClr val="tx1"/>
                          </a:solidFill>
                          <a:effectLst/>
                        </a:rPr>
                        <a:t>Tuta </a:t>
                      </a:r>
                      <a:r>
                        <a:rPr lang="it-IT" sz="1800" i="1" dirty="0" err="1">
                          <a:solidFill>
                            <a:schemeClr val="tx1"/>
                          </a:solidFill>
                          <a:effectLst/>
                        </a:rPr>
                        <a:t>absoluta</a:t>
                      </a:r>
                      <a:r>
                        <a:rPr lang="it-IT" sz="18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Confusione sessuale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Inserire, raccomandato l'uso di reti antinsetto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720071"/>
                  </a:ext>
                </a:extLst>
              </a:tr>
              <a:tr h="1664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Melanzana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Aleurodidi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Buprofezin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Revocato, Escludere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0063705"/>
                  </a:ext>
                </a:extLst>
              </a:tr>
              <a:tr h="2564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Melanzana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Ragnetto rosso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Aumentare da 1 a 2 gli interventi su avversità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236139"/>
                  </a:ext>
                </a:extLst>
              </a:tr>
              <a:tr h="3846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Melanzana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Miridi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Beta-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ciflutrin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avversità e prodotto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2 interventi nel limite dei 3 trattamenti con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piretroidi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sulla coltura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0285022"/>
                  </a:ext>
                </a:extLst>
              </a:tr>
              <a:tr h="3162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Melanzana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Miridi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Etofenprox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avversità 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3 indipendentemente dall'avversità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0054232"/>
                  </a:ext>
                </a:extLst>
              </a:tr>
              <a:tr h="4244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Melanzana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Nematodi galligeni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Abamectina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per impiego con il sistema di irrigazione a goccia o con manichette in alternativa agli altri nematocidi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462375"/>
                  </a:ext>
                </a:extLst>
              </a:tr>
              <a:tr h="3162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Melone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Nematodi galligeni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Abamectina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per impiego con il sistema di irrigazione a goccia o con manichette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764559"/>
                  </a:ext>
                </a:extLst>
              </a:tr>
              <a:tr h="1664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Melone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Oidio</a:t>
                      </a:r>
                      <a:r>
                        <a:rPr lang="it-IT" sz="800" dirty="0">
                          <a:effectLst/>
                        </a:rPr>
                        <a:t> 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Bicarbonato di potassio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8" marR="38838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8610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44731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8E53E8A-6778-4D43-A510-0D83496CA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1230841"/>
              </p:ext>
            </p:extLst>
          </p:nvPr>
        </p:nvGraphicFramePr>
        <p:xfrm>
          <a:off x="116114" y="1"/>
          <a:ext cx="11901716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5386">
                  <a:extLst>
                    <a:ext uri="{9D8B030D-6E8A-4147-A177-3AD203B41FA5}">
                      <a16:colId xmlns:a16="http://schemas.microsoft.com/office/drawing/2014/main" val="4120349916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207820733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1434895399"/>
                    </a:ext>
                  </a:extLst>
                </a:gridCol>
                <a:gridCol w="5172530">
                  <a:extLst>
                    <a:ext uri="{9D8B030D-6E8A-4147-A177-3AD203B41FA5}">
                      <a16:colId xmlns:a16="http://schemas.microsoft.com/office/drawing/2014/main" val="2414945747"/>
                    </a:ext>
                  </a:extLst>
                </a:gridCol>
              </a:tblGrid>
              <a:tr h="2683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01962"/>
                  </a:ext>
                </a:extLst>
              </a:tr>
              <a:tr h="254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ORTICOLE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853386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86A9B4D0-8440-4FB1-B458-F9F6942176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000802"/>
              </p:ext>
            </p:extLst>
          </p:nvPr>
        </p:nvGraphicFramePr>
        <p:xfrm>
          <a:off x="116114" y="586995"/>
          <a:ext cx="11901716" cy="60462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7287">
                  <a:extLst>
                    <a:ext uri="{9D8B030D-6E8A-4147-A177-3AD203B41FA5}">
                      <a16:colId xmlns:a16="http://schemas.microsoft.com/office/drawing/2014/main" val="2269086971"/>
                    </a:ext>
                  </a:extLst>
                </a:gridCol>
                <a:gridCol w="2046428">
                  <a:extLst>
                    <a:ext uri="{9D8B030D-6E8A-4147-A177-3AD203B41FA5}">
                      <a16:colId xmlns:a16="http://schemas.microsoft.com/office/drawing/2014/main" val="115969208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3804314664"/>
                    </a:ext>
                  </a:extLst>
                </a:gridCol>
                <a:gridCol w="5181601">
                  <a:extLst>
                    <a:ext uri="{9D8B030D-6E8A-4147-A177-3AD203B41FA5}">
                      <a16:colId xmlns:a16="http://schemas.microsoft.com/office/drawing/2014/main" val="579545185"/>
                    </a:ext>
                  </a:extLst>
                </a:gridCol>
              </a:tblGrid>
              <a:tr h="6494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Patata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Peronospora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Propamocarb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miscele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Aspetti redazionali da chiarire: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fenamidone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: eliminare il + e inserire nota solo in miscela con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propamocarb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;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fluopicolide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: inserire nota solo in miscela con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propamocarb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0757414"/>
                  </a:ext>
                </a:extLst>
              </a:tr>
              <a:tr h="1585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Patata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Peronospora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Fluazinam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Limiitare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a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2 interventi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5869799"/>
                  </a:ext>
                </a:extLst>
              </a:tr>
              <a:tr h="1585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Patata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Elateridi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Lambda-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cialotrina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Eliminare nota 1 dalla prima colonna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755003"/>
                  </a:ext>
                </a:extLst>
              </a:tr>
              <a:tr h="4914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Patata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Disseccamento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Diquat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Modificare il vincolo legato alla data con indicazione dell'intervento da bollettino e aumentare il dosaggio da 1litro/ha a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2 litri/ha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010298"/>
                  </a:ext>
                </a:extLst>
              </a:tr>
              <a:tr h="4518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Patata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Tignole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Modificare soglia: al posto di "in base alle indicazioni da bollettino di produzione integrata" in "presenza di catture"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324429"/>
                  </a:ext>
                </a:extLst>
              </a:tr>
              <a:tr h="1585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Peperone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Aleurodidi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Buprofezin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Revocato, Escludere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965251"/>
                  </a:ext>
                </a:extLst>
              </a:tr>
              <a:tr h="3012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Peperone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Aleurodidi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Spiromesifen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Spirotetramat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avversità 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4 interventi tra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spiromesifen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spirotetramat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957826"/>
                  </a:ext>
                </a:extLst>
              </a:tr>
              <a:tr h="3012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Peperone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Aleurodidi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Pimetrozine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nei limiti di 1 intervento indipendentemente dall'avversità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242840"/>
                  </a:ext>
                </a:extLst>
              </a:tr>
              <a:tr h="1585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Peperone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Afidi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Spirotetramat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581285"/>
                  </a:ext>
                </a:extLst>
              </a:tr>
              <a:tr h="2442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Peperone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i="1" dirty="0">
                          <a:solidFill>
                            <a:schemeClr val="tx1"/>
                          </a:solidFill>
                          <a:effectLst/>
                        </a:rPr>
                        <a:t>Tuta </a:t>
                      </a:r>
                      <a:r>
                        <a:rPr lang="it-IT" sz="1800" i="1" dirty="0" err="1">
                          <a:solidFill>
                            <a:schemeClr val="tx1"/>
                          </a:solidFill>
                          <a:effectLst/>
                        </a:rPr>
                        <a:t>absoluta</a:t>
                      </a:r>
                      <a:r>
                        <a:rPr lang="it-IT" sz="18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Confusione sessuale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Inserire, raccomandato l'uso di reti antinsetto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2605979"/>
                  </a:ext>
                </a:extLst>
              </a:tr>
              <a:tr h="3012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Peperone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Nematodi galligeni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Abamectina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per impiego con il sistema di irrigazione a goccia o con manichette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991" marR="36991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1166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37028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8E53E8A-6778-4D43-A510-0D83496CA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4284445"/>
              </p:ext>
            </p:extLst>
          </p:nvPr>
        </p:nvGraphicFramePr>
        <p:xfrm>
          <a:off x="116114" y="1"/>
          <a:ext cx="11901716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4086">
                  <a:extLst>
                    <a:ext uri="{9D8B030D-6E8A-4147-A177-3AD203B41FA5}">
                      <a16:colId xmlns:a16="http://schemas.microsoft.com/office/drawing/2014/main" val="4120349916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3207820733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1434895399"/>
                    </a:ext>
                  </a:extLst>
                </a:gridCol>
                <a:gridCol w="5375730">
                  <a:extLst>
                    <a:ext uri="{9D8B030D-6E8A-4147-A177-3AD203B41FA5}">
                      <a16:colId xmlns:a16="http://schemas.microsoft.com/office/drawing/2014/main" val="2414945747"/>
                    </a:ext>
                  </a:extLst>
                </a:gridCol>
              </a:tblGrid>
              <a:tr h="2683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01962"/>
                  </a:ext>
                </a:extLst>
              </a:tr>
              <a:tr h="254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ORTICOLE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853386"/>
                  </a:ext>
                </a:extLst>
              </a:tr>
            </a:tbl>
          </a:graphicData>
        </a:graphic>
      </p:graphicFrame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92A9B21B-6C7C-41D5-A8B6-E3F1AC55D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390867"/>
              </p:ext>
            </p:extLst>
          </p:nvPr>
        </p:nvGraphicFramePr>
        <p:xfrm>
          <a:off x="116114" y="586995"/>
          <a:ext cx="11901716" cy="60873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5943">
                  <a:extLst>
                    <a:ext uri="{9D8B030D-6E8A-4147-A177-3AD203B41FA5}">
                      <a16:colId xmlns:a16="http://schemas.microsoft.com/office/drawing/2014/main" val="3739314994"/>
                    </a:ext>
                  </a:extLst>
                </a:gridCol>
                <a:gridCol w="2075543">
                  <a:extLst>
                    <a:ext uri="{9D8B030D-6E8A-4147-A177-3AD203B41FA5}">
                      <a16:colId xmlns:a16="http://schemas.microsoft.com/office/drawing/2014/main" val="4131320993"/>
                    </a:ext>
                  </a:extLst>
                </a:gridCol>
                <a:gridCol w="2975429">
                  <a:extLst>
                    <a:ext uri="{9D8B030D-6E8A-4147-A177-3AD203B41FA5}">
                      <a16:colId xmlns:a16="http://schemas.microsoft.com/office/drawing/2014/main" val="1470155438"/>
                    </a:ext>
                  </a:extLst>
                </a:gridCol>
                <a:gridCol w="5384801">
                  <a:extLst>
                    <a:ext uri="{9D8B030D-6E8A-4147-A177-3AD203B41FA5}">
                      <a16:colId xmlns:a16="http://schemas.microsoft.com/office/drawing/2014/main" val="561920686"/>
                    </a:ext>
                  </a:extLst>
                </a:gridCol>
              </a:tblGrid>
              <a:tr h="2842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Peperone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Miridi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Etofenprox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1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interv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. indipendentemente dall'avversità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593609"/>
                  </a:ext>
                </a:extLst>
              </a:tr>
              <a:tr h="353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Peperone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Piralide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Etofenprox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Escludere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Etofenprox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dal pacchetto degli altri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piretroidi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deltametrina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lambdacialotrina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zetacipermetrina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52064"/>
                  </a:ext>
                </a:extLst>
              </a:tr>
              <a:tr h="2842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Peperone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Muffa grigia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Fenexamid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Fenpyrazamine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Limitare a 2 il numero interventi tra i due prodotti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240295"/>
                  </a:ext>
                </a:extLst>
              </a:tr>
              <a:tr h="2842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Pomodoro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Muffa grigia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Fenexamid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Fenpyrazamine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Limitare a 2 il numero interventi tra i due prodotti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7432720"/>
                  </a:ext>
                </a:extLst>
              </a:tr>
              <a:tr h="12790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Pomodoro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Peronospora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Propamocarb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miscele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Aspetti redazionali da chiarire: rendere omogenee le indicazioni fra nord e sud, in particolare la riga del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propamocarb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da solo deve essere eliminata, togliere le parentesi e il simbolo + relativi alla miscela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propamocarb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+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fenamidone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, aggiungere nota nella riga relativa al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propamocarb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: "solo in miscela con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cimoxanil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o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fenamidone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";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fenamidone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: aggiungere nota "solo in miscela con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propamocarb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"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250778"/>
                  </a:ext>
                </a:extLst>
              </a:tr>
              <a:tr h="2842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Pomodoro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Peronospora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Fluazinam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2 interventi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21256"/>
                  </a:ext>
                </a:extLst>
              </a:tr>
              <a:tr h="1495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Pomodoro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Aleurodidi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Buprofezin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Revocato, Escludere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2777712"/>
                  </a:ext>
                </a:extLst>
              </a:tr>
              <a:tr h="2842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Pomodoro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Aleurodidi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Spiromesifen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spirotetramat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Max 4 interventi tra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spiromesifen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spirotetramat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13082"/>
                  </a:ext>
                </a:extLst>
              </a:tr>
              <a:tr h="2304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Pomodoro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i="1" dirty="0">
                          <a:solidFill>
                            <a:schemeClr val="tx1"/>
                          </a:solidFill>
                          <a:effectLst/>
                        </a:rPr>
                        <a:t>Tuta </a:t>
                      </a:r>
                      <a:r>
                        <a:rPr lang="it-IT" sz="1800" i="1" dirty="0" err="1">
                          <a:solidFill>
                            <a:schemeClr val="tx1"/>
                          </a:solidFill>
                          <a:effectLst/>
                        </a:rPr>
                        <a:t>absoluta</a:t>
                      </a:r>
                      <a:r>
                        <a:rPr lang="it-IT" sz="180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Confusione sessuale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Inserire, raccomandato l'uso di reti antinsetto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457009"/>
                  </a:ext>
                </a:extLst>
              </a:tr>
              <a:tr h="2842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Pomodoro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Oidio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Zolfo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avversità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210384"/>
                  </a:ext>
                </a:extLst>
              </a:tr>
              <a:tr h="2842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Pomodoro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Nematodi galligeni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Estratti d'aglio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927814"/>
                  </a:ext>
                </a:extLst>
              </a:tr>
              <a:tr h="349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Pomodoro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Nematodi galligeni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Abamectina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per impiego con il sistema di irrigazione a goccia o con manichette in alternativa agli altri nematocidi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06" marR="34906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126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8899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31C53A04-E1C8-45F3-855F-CF43ED55A0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508543"/>
              </p:ext>
            </p:extLst>
          </p:nvPr>
        </p:nvGraphicFramePr>
        <p:xfrm>
          <a:off x="348342" y="115118"/>
          <a:ext cx="11437258" cy="56061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8558">
                  <a:extLst>
                    <a:ext uri="{9D8B030D-6E8A-4147-A177-3AD203B41FA5}">
                      <a16:colId xmlns:a16="http://schemas.microsoft.com/office/drawing/2014/main" val="1666820604"/>
                    </a:ext>
                  </a:extLst>
                </a:gridCol>
                <a:gridCol w="2984500">
                  <a:extLst>
                    <a:ext uri="{9D8B030D-6E8A-4147-A177-3AD203B41FA5}">
                      <a16:colId xmlns:a16="http://schemas.microsoft.com/office/drawing/2014/main" val="1395781961"/>
                    </a:ext>
                  </a:extLst>
                </a:gridCol>
                <a:gridCol w="2454797">
                  <a:extLst>
                    <a:ext uri="{9D8B030D-6E8A-4147-A177-3AD203B41FA5}">
                      <a16:colId xmlns:a16="http://schemas.microsoft.com/office/drawing/2014/main" val="402538700"/>
                    </a:ext>
                  </a:extLst>
                </a:gridCol>
                <a:gridCol w="4479403">
                  <a:extLst>
                    <a:ext uri="{9D8B030D-6E8A-4147-A177-3AD203B41FA5}">
                      <a16:colId xmlns:a16="http://schemas.microsoft.com/office/drawing/2014/main" val="1793618451"/>
                    </a:ext>
                  </a:extLst>
                </a:gridCol>
              </a:tblGrid>
              <a:tr h="3809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753368"/>
                  </a:ext>
                </a:extLst>
              </a:tr>
              <a:tr h="350511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FRUTTICOLE E VITE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4705807"/>
                  </a:ext>
                </a:extLst>
              </a:tr>
              <a:tr h="3436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Actinidia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Cimice asiatica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Inserimento avversità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91558"/>
                  </a:ext>
                </a:extLst>
              </a:tr>
              <a:tr h="3802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Actinidia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8EB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Cimice </a:t>
                      </a:r>
                      <a:r>
                        <a:rPr lang="it-IT" sz="1800" baseline="0" dirty="0">
                          <a:effectLst/>
                        </a:rPr>
                        <a:t>asiatica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8EB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Deltametrina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8EB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2 interventi all'anno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8EB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665849"/>
                  </a:ext>
                </a:extLst>
              </a:tr>
              <a:tr h="3164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Actinidia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Cocciniglia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Buprofezin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Escludere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3413006"/>
                  </a:ext>
                </a:extLst>
              </a:tr>
              <a:tr h="3628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Actinidia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8EB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Muffa grigia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8EB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Iprodione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8EB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Escludere, impiegabile fino al 5 giugno 2018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8EB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3931850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Albicocco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Cocciniglia di San </a:t>
                      </a:r>
                      <a:r>
                        <a:rPr lang="it-IT" sz="1800" dirty="0" err="1">
                          <a:effectLst/>
                        </a:rPr>
                        <a:t>Josè</a:t>
                      </a:r>
                      <a:r>
                        <a:rPr lang="it-IT" sz="1800" dirty="0">
                          <a:effectLst/>
                        </a:rPr>
                        <a:t> e Bianca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Buprofezin 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Revocato, Escludere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404837"/>
                  </a:ext>
                </a:extLst>
              </a:tr>
              <a:tr h="3533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Albicocco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Oidio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Fluxapyroxad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nel limite degli SDHI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8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227755"/>
                  </a:ext>
                </a:extLst>
              </a:tr>
              <a:tr h="3533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Albicocco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Oidio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Bupirimate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Limitare a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2 interventi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321019"/>
                  </a:ext>
                </a:extLst>
              </a:tr>
              <a:tr h="5849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Albicocco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Monilia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Fenexamid</a:t>
                      </a:r>
                      <a:r>
                        <a:rPr lang="it-IT" sz="1800" dirty="0">
                          <a:effectLst/>
                        </a:rPr>
                        <a:t>, </a:t>
                      </a:r>
                      <a:r>
                        <a:rPr lang="it-IT" sz="1800" dirty="0" err="1">
                          <a:effectLst/>
                        </a:rPr>
                        <a:t>Fenpyrazamine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Limitare a 3 il numero degli interventi complessivi tra i due prodotti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8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4134254"/>
                  </a:ext>
                </a:extLst>
              </a:tr>
              <a:tr h="1766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Albicocco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Monilia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Penthiopirad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2 nei limiti degli SDHI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343008"/>
                  </a:ext>
                </a:extLst>
              </a:tr>
              <a:tr h="1766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Albicocco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6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Maculatura rossa</a:t>
                      </a:r>
                    </a:p>
                  </a:txBody>
                  <a:tcPr marL="44450" marR="44450" marT="0" marB="0">
                    <a:solidFill>
                      <a:srgbClr val="FFF6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Fenbuconazolo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6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con limiti d'impiego previsti per gli IBE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6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5070339"/>
                  </a:ext>
                </a:extLst>
              </a:tr>
              <a:tr h="5787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Albicocco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0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Anarsia</a:t>
                      </a:r>
                      <a:r>
                        <a:rPr lang="it-IT" sz="1800" dirty="0">
                          <a:effectLst/>
                        </a:rPr>
                        <a:t> e </a:t>
                      </a:r>
                      <a:r>
                        <a:rPr lang="it-IT" sz="1800" dirty="0" err="1">
                          <a:effectLst/>
                        </a:rPr>
                        <a:t>Drosophila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0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Spinetoram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0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1 intervento all' anno nel limite di 3 </a:t>
                      </a:r>
                      <a:r>
                        <a:rPr lang="it-IT" sz="1800" dirty="0" err="1">
                          <a:effectLst/>
                        </a:rPr>
                        <a:t>spinosine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0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7865390"/>
                  </a:ext>
                </a:extLst>
              </a:tr>
              <a:tr h="3533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Albicocco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Mosca della frutta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Proteine idrolizzate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8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8986988"/>
                  </a:ext>
                </a:extLst>
              </a:tr>
              <a:tr h="294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Albicocco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0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Cimice asiatica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0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solidFill>
                      <a:srgbClr val="FFF0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Inserimento avversità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0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698765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5F83D2E2-5F30-4C8B-A233-F15E912D52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30254"/>
              </p:ext>
            </p:extLst>
          </p:nvPr>
        </p:nvGraphicFramePr>
        <p:xfrm>
          <a:off x="348342" y="5721232"/>
          <a:ext cx="11437257" cy="9568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3158">
                  <a:extLst>
                    <a:ext uri="{9D8B030D-6E8A-4147-A177-3AD203B41FA5}">
                      <a16:colId xmlns:a16="http://schemas.microsoft.com/office/drawing/2014/main" val="4239778087"/>
                    </a:ext>
                  </a:extLst>
                </a:gridCol>
                <a:gridCol w="2997200">
                  <a:extLst>
                    <a:ext uri="{9D8B030D-6E8A-4147-A177-3AD203B41FA5}">
                      <a16:colId xmlns:a16="http://schemas.microsoft.com/office/drawing/2014/main" val="1396433948"/>
                    </a:ext>
                  </a:extLst>
                </a:gridCol>
                <a:gridCol w="2467496">
                  <a:extLst>
                    <a:ext uri="{9D8B030D-6E8A-4147-A177-3AD203B41FA5}">
                      <a16:colId xmlns:a16="http://schemas.microsoft.com/office/drawing/2014/main" val="1184555763"/>
                    </a:ext>
                  </a:extLst>
                </a:gridCol>
                <a:gridCol w="4479403">
                  <a:extLst>
                    <a:ext uri="{9D8B030D-6E8A-4147-A177-3AD203B41FA5}">
                      <a16:colId xmlns:a16="http://schemas.microsoft.com/office/drawing/2014/main" val="3757498002"/>
                    </a:ext>
                  </a:extLst>
                </a:gridCol>
              </a:tblGrid>
              <a:tr h="3959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Albicocco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7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Cimice asiatica e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Drosophila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7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Deltametrina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7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2 interventi all'anno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7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0522743"/>
                  </a:ext>
                </a:extLst>
              </a:tr>
              <a:tr h="2083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Albicocco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0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Cimice asiatica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0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Thiacloprid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0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nei limiti previsti per la coltura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0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5376752"/>
                  </a:ext>
                </a:extLst>
              </a:tr>
              <a:tr h="2083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Albicocco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Cimice asiatica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Acetamiprid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nei limiti previsti per la coltura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8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73139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88114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8E53E8A-6778-4D43-A510-0D83496CA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6884885"/>
              </p:ext>
            </p:extLst>
          </p:nvPr>
        </p:nvGraphicFramePr>
        <p:xfrm>
          <a:off x="116114" y="1"/>
          <a:ext cx="11901716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0786">
                  <a:extLst>
                    <a:ext uri="{9D8B030D-6E8A-4147-A177-3AD203B41FA5}">
                      <a16:colId xmlns:a16="http://schemas.microsoft.com/office/drawing/2014/main" val="4120349916"/>
                    </a:ext>
                  </a:extLst>
                </a:gridCol>
                <a:gridCol w="3213100">
                  <a:extLst>
                    <a:ext uri="{9D8B030D-6E8A-4147-A177-3AD203B41FA5}">
                      <a16:colId xmlns:a16="http://schemas.microsoft.com/office/drawing/2014/main" val="3207820733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434895399"/>
                    </a:ext>
                  </a:extLst>
                </a:gridCol>
                <a:gridCol w="4499430">
                  <a:extLst>
                    <a:ext uri="{9D8B030D-6E8A-4147-A177-3AD203B41FA5}">
                      <a16:colId xmlns:a16="http://schemas.microsoft.com/office/drawing/2014/main" val="2414945747"/>
                    </a:ext>
                  </a:extLst>
                </a:gridCol>
              </a:tblGrid>
              <a:tr h="2683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01962"/>
                  </a:ext>
                </a:extLst>
              </a:tr>
              <a:tr h="254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ORTICOLE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853386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59B0EAF5-7E77-4B1E-8357-AE582DBBCA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935591"/>
              </p:ext>
            </p:extLst>
          </p:nvPr>
        </p:nvGraphicFramePr>
        <p:xfrm>
          <a:off x="116114" y="514871"/>
          <a:ext cx="11901716" cy="63301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7287">
                  <a:extLst>
                    <a:ext uri="{9D8B030D-6E8A-4147-A177-3AD203B41FA5}">
                      <a16:colId xmlns:a16="http://schemas.microsoft.com/office/drawing/2014/main" val="1768188669"/>
                    </a:ext>
                  </a:extLst>
                </a:gridCol>
                <a:gridCol w="3251113">
                  <a:extLst>
                    <a:ext uri="{9D8B030D-6E8A-4147-A177-3AD203B41FA5}">
                      <a16:colId xmlns:a16="http://schemas.microsoft.com/office/drawing/2014/main" val="1779401557"/>
                    </a:ext>
                  </a:extLst>
                </a:gridCol>
                <a:gridCol w="2423886">
                  <a:extLst>
                    <a:ext uri="{9D8B030D-6E8A-4147-A177-3AD203B41FA5}">
                      <a16:colId xmlns:a16="http://schemas.microsoft.com/office/drawing/2014/main" val="3237766378"/>
                    </a:ext>
                  </a:extLst>
                </a:gridCol>
                <a:gridCol w="4499430">
                  <a:extLst>
                    <a:ext uri="{9D8B030D-6E8A-4147-A177-3AD203B41FA5}">
                      <a16:colId xmlns:a16="http://schemas.microsoft.com/office/drawing/2014/main" val="1812178040"/>
                    </a:ext>
                  </a:extLst>
                </a:gridCol>
              </a:tblGrid>
              <a:tr h="384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Prezzemolo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Septoria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, Peronospora e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Scerotinia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Tra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Azoxystrobin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e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Pyraclostrobin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Aumentare da 2 a 3 il n. di interventi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1292523"/>
                  </a:ext>
                </a:extLst>
              </a:tr>
              <a:tr h="185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Ravanello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Peronospora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Olio di arancio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701137"/>
                  </a:ext>
                </a:extLst>
              </a:tr>
              <a:tr h="185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Rucola in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Afidi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Tau-</a:t>
                      </a:r>
                      <a:r>
                        <a:rPr lang="it-IT" sz="1800" dirty="0" err="1">
                          <a:effectLst/>
                        </a:rPr>
                        <a:t>fluvalinate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Escludere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308059"/>
                  </a:ext>
                </a:extLst>
              </a:tr>
              <a:tr h="384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Rucola in pc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Botrite e </a:t>
                      </a:r>
                      <a:r>
                        <a:rPr lang="it-IT" sz="1800" dirty="0" err="1">
                          <a:effectLst/>
                        </a:rPr>
                        <a:t>sclerotinia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Penthiopyrad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1 trattamento per anno in alternativa a altri SDHI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27904"/>
                  </a:ext>
                </a:extLst>
              </a:tr>
              <a:tr h="3098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Rucola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Botrite, </a:t>
                      </a:r>
                      <a:r>
                        <a:rPr lang="it-IT" sz="1800" dirty="0" err="1">
                          <a:effectLst/>
                        </a:rPr>
                        <a:t>Sclerotinia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Iprodione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Escludere, impiegabile fino al 5 giugno 2018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920525"/>
                  </a:ext>
                </a:extLst>
              </a:tr>
              <a:tr h="3098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Scalogno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Tripidi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Acrinatrina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1 intervento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974319"/>
                  </a:ext>
                </a:extLst>
              </a:tr>
              <a:tr h="351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Sedano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Tripidi, Ragnetto rosso, </a:t>
                      </a:r>
                      <a:r>
                        <a:rPr lang="it-IT" sz="1800" dirty="0" err="1">
                          <a:effectLst/>
                        </a:rPr>
                        <a:t>Liriomyza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Abamectina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245123"/>
                  </a:ext>
                </a:extLst>
              </a:tr>
              <a:tr h="185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Sedano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Septoria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Azoxystrobin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Aumentare da 2 a 3 gli interventi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805174"/>
                  </a:ext>
                </a:extLst>
              </a:tr>
              <a:tr h="185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Spinacio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Elateridi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Lambdacialotrina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avversità e prodotto 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8726597"/>
                  </a:ext>
                </a:extLst>
              </a:tr>
              <a:tr h="185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Spinacio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Peronospora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Ditianon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escludere per revoca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0454096"/>
                  </a:ext>
                </a:extLst>
              </a:tr>
              <a:tr h="185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Spinacio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Afidi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Acetamiprid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1 trattamento 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737027"/>
                  </a:ext>
                </a:extLst>
              </a:tr>
              <a:tr h="185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Spinacio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Botrite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Penthiopyrad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1 trattamento per anno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760745"/>
                  </a:ext>
                </a:extLst>
              </a:tr>
              <a:tr h="430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Zucca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Aleurodidi</a:t>
                      </a:r>
                      <a:r>
                        <a:rPr lang="it-IT" sz="1800" dirty="0">
                          <a:effectLst/>
                        </a:rPr>
                        <a:t>, Tripidi, Nottue, Minatori fogliari, Afidi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Azadiractina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Estensione per impiego in fertirrigazione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742109"/>
                  </a:ext>
                </a:extLst>
              </a:tr>
              <a:tr h="185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Zucca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Peronospora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Cymoxanil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2 interventi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7284205"/>
                  </a:ext>
                </a:extLst>
              </a:tr>
              <a:tr h="185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Zucca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Acari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Clofentezine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079367"/>
                  </a:ext>
                </a:extLst>
              </a:tr>
              <a:tr h="185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Zucca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Acari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Vari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Aumentare da 1 a 2 interventi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078271"/>
                  </a:ext>
                </a:extLst>
              </a:tr>
              <a:tr h="185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Zucca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Oidio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Bicarbonato di potassio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801952"/>
                  </a:ext>
                </a:extLst>
              </a:tr>
              <a:tr h="185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Zucca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Nematodi galligeni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Estratto d'aglio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0" marR="4321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321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52878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8E53E8A-6778-4D43-A510-0D83496CA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243693"/>
              </p:ext>
            </p:extLst>
          </p:nvPr>
        </p:nvGraphicFramePr>
        <p:xfrm>
          <a:off x="116114" y="1"/>
          <a:ext cx="11901716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0186">
                  <a:extLst>
                    <a:ext uri="{9D8B030D-6E8A-4147-A177-3AD203B41FA5}">
                      <a16:colId xmlns:a16="http://schemas.microsoft.com/office/drawing/2014/main" val="4120349916"/>
                    </a:ext>
                  </a:extLst>
                </a:gridCol>
                <a:gridCol w="3035300">
                  <a:extLst>
                    <a:ext uri="{9D8B030D-6E8A-4147-A177-3AD203B41FA5}">
                      <a16:colId xmlns:a16="http://schemas.microsoft.com/office/drawing/2014/main" val="3207820733"/>
                    </a:ext>
                  </a:extLst>
                </a:gridCol>
                <a:gridCol w="2552700">
                  <a:extLst>
                    <a:ext uri="{9D8B030D-6E8A-4147-A177-3AD203B41FA5}">
                      <a16:colId xmlns:a16="http://schemas.microsoft.com/office/drawing/2014/main" val="1434895399"/>
                    </a:ext>
                  </a:extLst>
                </a:gridCol>
                <a:gridCol w="4283530">
                  <a:extLst>
                    <a:ext uri="{9D8B030D-6E8A-4147-A177-3AD203B41FA5}">
                      <a16:colId xmlns:a16="http://schemas.microsoft.com/office/drawing/2014/main" val="2414945747"/>
                    </a:ext>
                  </a:extLst>
                </a:gridCol>
              </a:tblGrid>
              <a:tr h="2683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01962"/>
                  </a:ext>
                </a:extLst>
              </a:tr>
              <a:tr h="254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ORTICOLE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853386"/>
                  </a:ext>
                </a:extLst>
              </a:tr>
            </a:tbl>
          </a:graphicData>
        </a:graphic>
      </p:graphicFrame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1EDA466B-4AEE-4F9C-B1FF-247DEDCD2D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222459"/>
              </p:ext>
            </p:extLst>
          </p:nvPr>
        </p:nvGraphicFramePr>
        <p:xfrm>
          <a:off x="116114" y="586995"/>
          <a:ext cx="11976100" cy="62122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7486">
                  <a:extLst>
                    <a:ext uri="{9D8B030D-6E8A-4147-A177-3AD203B41FA5}">
                      <a16:colId xmlns:a16="http://schemas.microsoft.com/office/drawing/2014/main" val="383445631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779567367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615277438"/>
                    </a:ext>
                  </a:extLst>
                </a:gridCol>
                <a:gridCol w="4319814">
                  <a:extLst>
                    <a:ext uri="{9D8B030D-6E8A-4147-A177-3AD203B41FA5}">
                      <a16:colId xmlns:a16="http://schemas.microsoft.com/office/drawing/2014/main" val="1137921649"/>
                    </a:ext>
                  </a:extLst>
                </a:gridCol>
              </a:tblGrid>
              <a:tr h="6703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Zucchino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 pc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Muffa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grigia,e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Marciume del colletto (</a:t>
                      </a:r>
                      <a:r>
                        <a:rPr lang="it-IT" sz="1800" b="0" i="1" dirty="0" err="1">
                          <a:solidFill>
                            <a:schemeClr val="tx1"/>
                          </a:solidFill>
                          <a:effectLst/>
                        </a:rPr>
                        <a:t>Sclerotinia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spp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.), Oidio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i="1" dirty="0" err="1">
                          <a:solidFill>
                            <a:schemeClr val="tx1"/>
                          </a:solidFill>
                          <a:effectLst/>
                        </a:rPr>
                        <a:t>Pythium</a:t>
                      </a:r>
                      <a:r>
                        <a:rPr lang="it-IT" sz="1800" b="0" i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t-IT" sz="1800" b="0" i="1" dirty="0" err="1">
                          <a:solidFill>
                            <a:schemeClr val="tx1"/>
                          </a:solidFill>
                          <a:effectLst/>
                        </a:rPr>
                        <a:t>oligandrum</a:t>
                      </a:r>
                      <a:endParaRPr lang="it-IT" sz="1800" b="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476477"/>
                  </a:ext>
                </a:extLst>
              </a:tr>
              <a:tr h="170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Zucchino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Oidio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Bicarbonato di potassio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7547314"/>
                  </a:ext>
                </a:extLst>
              </a:tr>
              <a:tr h="170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Zucchino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Peronospora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Famoxadone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la nota: solo in coltura protetta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740929"/>
                  </a:ext>
                </a:extLst>
              </a:tr>
              <a:tr h="170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Zucchino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Aleurodidi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Buprofezin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Revocato, Escludere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062532"/>
                  </a:ext>
                </a:extLst>
              </a:tr>
              <a:tr h="324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Zucchino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Nematodi galligeni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Estratto d'aglio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2811910"/>
                  </a:ext>
                </a:extLst>
              </a:tr>
              <a:tr h="324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Zucchino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Nematodi galligeni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Abamectina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per impiego con il sistema di irrigazione a goccia o con manichette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883023"/>
                  </a:ext>
                </a:extLst>
              </a:tr>
              <a:tr h="3941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Orticole da seme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Varie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Tutte le modifiche previste per le colture da produzione vanno estese a quelle da seme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8884977"/>
                  </a:ext>
                </a:extLst>
              </a:tr>
              <a:tr h="2627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Orticole da seme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Tripidi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Acrinatrina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131424"/>
                  </a:ext>
                </a:extLst>
              </a:tr>
              <a:tr h="324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Cicoria da seme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Afidi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Imidacloprid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Thiametoxam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Eliminare per effetti negativi  nei confronti delle api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2054689"/>
                  </a:ext>
                </a:extLst>
              </a:tr>
              <a:tr h="526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Cavoli da seme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Afidi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Imidacloprid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Thiametoxam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Mettere nota impiego possibile solo nel periodo di coltivazione che avviene l'anno precedente a quello della fioritura per effetti negativi nei confronti delle api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067004"/>
                  </a:ext>
                </a:extLst>
              </a:tr>
              <a:tr h="2468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Cavolfiore, cavolo cappuccio, cavoletto di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bruxelles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da seme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Afidi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Tau-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fluvalinate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nei limiti dei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piretroidi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7572481"/>
                  </a:ext>
                </a:extLst>
              </a:tr>
              <a:tr h="170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Funghi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Sciaridi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Foridi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Diflubenzuron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Revocato, Escludere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795" marR="39795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477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08406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8E53E8A-6778-4D43-A510-0D83496CA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3427858"/>
              </p:ext>
            </p:extLst>
          </p:nvPr>
        </p:nvGraphicFramePr>
        <p:xfrm>
          <a:off x="116114" y="1"/>
          <a:ext cx="11901716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2686">
                  <a:extLst>
                    <a:ext uri="{9D8B030D-6E8A-4147-A177-3AD203B41FA5}">
                      <a16:colId xmlns:a16="http://schemas.microsoft.com/office/drawing/2014/main" val="4120349916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207820733"/>
                    </a:ext>
                  </a:extLst>
                </a:gridCol>
                <a:gridCol w="2781300">
                  <a:extLst>
                    <a:ext uri="{9D8B030D-6E8A-4147-A177-3AD203B41FA5}">
                      <a16:colId xmlns:a16="http://schemas.microsoft.com/office/drawing/2014/main" val="1434895399"/>
                    </a:ext>
                  </a:extLst>
                </a:gridCol>
                <a:gridCol w="4664530">
                  <a:extLst>
                    <a:ext uri="{9D8B030D-6E8A-4147-A177-3AD203B41FA5}">
                      <a16:colId xmlns:a16="http://schemas.microsoft.com/office/drawing/2014/main" val="2414945747"/>
                    </a:ext>
                  </a:extLst>
                </a:gridCol>
              </a:tblGrid>
              <a:tr h="2683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01962"/>
                  </a:ext>
                </a:extLst>
              </a:tr>
              <a:tr h="254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ORTICOLE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853386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AAB354E6-8F40-447B-9EA4-814A9398FD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735444"/>
              </p:ext>
            </p:extLst>
          </p:nvPr>
        </p:nvGraphicFramePr>
        <p:xfrm>
          <a:off x="116114" y="622300"/>
          <a:ext cx="11901714" cy="47617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7286">
                  <a:extLst>
                    <a:ext uri="{9D8B030D-6E8A-4147-A177-3AD203B41FA5}">
                      <a16:colId xmlns:a16="http://schemas.microsoft.com/office/drawing/2014/main" val="3073320221"/>
                    </a:ext>
                  </a:extLst>
                </a:gridCol>
                <a:gridCol w="2718702">
                  <a:extLst>
                    <a:ext uri="{9D8B030D-6E8A-4147-A177-3AD203B41FA5}">
                      <a16:colId xmlns:a16="http://schemas.microsoft.com/office/drawing/2014/main" val="2085976494"/>
                    </a:ext>
                  </a:extLst>
                </a:gridCol>
                <a:gridCol w="2794418">
                  <a:extLst>
                    <a:ext uri="{9D8B030D-6E8A-4147-A177-3AD203B41FA5}">
                      <a16:colId xmlns:a16="http://schemas.microsoft.com/office/drawing/2014/main" val="2034509644"/>
                    </a:ext>
                  </a:extLst>
                </a:gridCol>
                <a:gridCol w="4661308">
                  <a:extLst>
                    <a:ext uri="{9D8B030D-6E8A-4147-A177-3AD203B41FA5}">
                      <a16:colId xmlns:a16="http://schemas.microsoft.com/office/drawing/2014/main" val="1121991445"/>
                    </a:ext>
                  </a:extLst>
                </a:gridCol>
              </a:tblGrid>
              <a:tr h="4107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DISERBO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3870800"/>
                  </a:ext>
                </a:extLst>
              </a:tr>
              <a:tr h="6115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Basilico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Diserbo post emergenza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Piridate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Eliminare perché fitotossico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515295"/>
                  </a:ext>
                </a:extLst>
              </a:tr>
              <a:tr h="321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Carota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Revocato impiego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Linuron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Revocato, Escludere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4968385"/>
                  </a:ext>
                </a:extLst>
              </a:tr>
              <a:tr h="321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Cece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Graminacee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Quizalofop</a:t>
                      </a:r>
                      <a:r>
                        <a:rPr lang="it-IT" sz="1800" dirty="0">
                          <a:effectLst/>
                        </a:rPr>
                        <a:t>-p-etile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54007"/>
                  </a:ext>
                </a:extLst>
              </a:tr>
              <a:tr h="321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Finocchio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Revocato impiego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Linuron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Revocato, Escludere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5117885"/>
                  </a:ext>
                </a:extLst>
              </a:tr>
              <a:tr h="6115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Lattughino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diserbo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Clorprofam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Eliminare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903733"/>
                  </a:ext>
                </a:extLst>
              </a:tr>
              <a:tr h="9066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Mais dolce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Pre</a:t>
                      </a:r>
                      <a:r>
                        <a:rPr lang="it-IT" sz="1800" dirty="0">
                          <a:effectLst/>
                        </a:rPr>
                        <a:t>-semina. </a:t>
                      </a:r>
                      <a:r>
                        <a:rPr lang="it-IT" sz="1800" dirty="0" err="1">
                          <a:effectLst/>
                        </a:rPr>
                        <a:t>Pre</a:t>
                      </a:r>
                      <a:r>
                        <a:rPr lang="it-IT" sz="1800" dirty="0">
                          <a:effectLst/>
                        </a:rPr>
                        <a:t>-emergenza Graminacee e dicotiledoni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Glifosate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" con formulati al 30,4% (360 g/l) dose massima 3 L/ha"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040613"/>
                  </a:ext>
                </a:extLst>
              </a:tr>
              <a:tr h="321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Rucola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Diserbo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Benfluralin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effectLst/>
                        </a:rPr>
                        <a:t>pre</a:t>
                      </a:r>
                      <a:r>
                        <a:rPr lang="it-IT" sz="1800" dirty="0">
                          <a:effectLst/>
                        </a:rPr>
                        <a:t>-trapianto oltre a </a:t>
                      </a:r>
                      <a:r>
                        <a:rPr lang="it-IT" sz="1800" dirty="0" err="1">
                          <a:effectLst/>
                        </a:rPr>
                        <a:t>pre</a:t>
                      </a:r>
                      <a:r>
                        <a:rPr lang="it-IT" sz="1800" dirty="0">
                          <a:effectLst/>
                        </a:rPr>
                        <a:t> semina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358155"/>
                  </a:ext>
                </a:extLst>
              </a:tr>
              <a:tr h="321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Sedano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Revocato impiego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Linuron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Revocato, Escludere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025515"/>
                  </a:ext>
                </a:extLst>
              </a:tr>
              <a:tr h="6115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Sedano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Diserbo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Ciclossidim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Eliminare non ammesso, l'etichetta riporta sedano rapa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940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69666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8E53E8A-6778-4D43-A510-0D83496CA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742622"/>
              </p:ext>
            </p:extLst>
          </p:nvPr>
        </p:nvGraphicFramePr>
        <p:xfrm>
          <a:off x="116114" y="1"/>
          <a:ext cx="11901716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4586">
                  <a:extLst>
                    <a:ext uri="{9D8B030D-6E8A-4147-A177-3AD203B41FA5}">
                      <a16:colId xmlns:a16="http://schemas.microsoft.com/office/drawing/2014/main" val="4120349916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3207820733"/>
                    </a:ext>
                  </a:extLst>
                </a:gridCol>
                <a:gridCol w="2374900">
                  <a:extLst>
                    <a:ext uri="{9D8B030D-6E8A-4147-A177-3AD203B41FA5}">
                      <a16:colId xmlns:a16="http://schemas.microsoft.com/office/drawing/2014/main" val="1434895399"/>
                    </a:ext>
                  </a:extLst>
                </a:gridCol>
                <a:gridCol w="5337630">
                  <a:extLst>
                    <a:ext uri="{9D8B030D-6E8A-4147-A177-3AD203B41FA5}">
                      <a16:colId xmlns:a16="http://schemas.microsoft.com/office/drawing/2014/main" val="2414945747"/>
                    </a:ext>
                  </a:extLst>
                </a:gridCol>
              </a:tblGrid>
              <a:tr h="2683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01962"/>
                  </a:ext>
                </a:extLst>
              </a:tr>
              <a:tr h="254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ESTENSIVE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853386"/>
                  </a:ext>
                </a:extLst>
              </a:tr>
            </a:tbl>
          </a:graphicData>
        </a:graphic>
      </p:graphicFrame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1751E102-FF8E-4DDD-8580-BFB7EC9C32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199301"/>
              </p:ext>
            </p:extLst>
          </p:nvPr>
        </p:nvGraphicFramePr>
        <p:xfrm>
          <a:off x="116114" y="653143"/>
          <a:ext cx="11901715" cy="60660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4629">
                  <a:extLst>
                    <a:ext uri="{9D8B030D-6E8A-4147-A177-3AD203B41FA5}">
                      <a16:colId xmlns:a16="http://schemas.microsoft.com/office/drawing/2014/main" val="2781750321"/>
                    </a:ext>
                  </a:extLst>
                </a:gridCol>
                <a:gridCol w="2510971">
                  <a:extLst>
                    <a:ext uri="{9D8B030D-6E8A-4147-A177-3AD203B41FA5}">
                      <a16:colId xmlns:a16="http://schemas.microsoft.com/office/drawing/2014/main" val="1428649284"/>
                    </a:ext>
                  </a:extLst>
                </a:gridCol>
                <a:gridCol w="2409372">
                  <a:extLst>
                    <a:ext uri="{9D8B030D-6E8A-4147-A177-3AD203B41FA5}">
                      <a16:colId xmlns:a16="http://schemas.microsoft.com/office/drawing/2014/main" val="1081094094"/>
                    </a:ext>
                  </a:extLst>
                </a:gridCol>
                <a:gridCol w="5326743">
                  <a:extLst>
                    <a:ext uri="{9D8B030D-6E8A-4147-A177-3AD203B41FA5}">
                      <a16:colId xmlns:a16="http://schemas.microsoft.com/office/drawing/2014/main" val="4011486139"/>
                    </a:ext>
                  </a:extLst>
                </a:gridCol>
              </a:tblGrid>
              <a:tr h="3402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Barbabietola da zucchero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Elateridi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Lamda-cialotrina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in alternativa altri prodotti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776803"/>
                  </a:ext>
                </a:extLst>
              </a:tr>
              <a:tr h="326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Barbabietola da zucchero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Cercospora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Procloraz+propiconazolo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Eliminare non autorizzato sulla coltura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9151731"/>
                  </a:ext>
                </a:extLst>
              </a:tr>
              <a:tr h="2645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Frumento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Septoria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Flutriafol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nei limiti già previsti per i fungicidi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415315"/>
                  </a:ext>
                </a:extLst>
              </a:tr>
              <a:tr h="4893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Frumento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Oidio, Ruggine, </a:t>
                      </a:r>
                      <a:r>
                        <a:rPr lang="it-IT" sz="1800" dirty="0" err="1">
                          <a:effectLst/>
                        </a:rPr>
                        <a:t>fusarium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Protioconazolo</a:t>
                      </a:r>
                      <a:r>
                        <a:rPr lang="it-IT" sz="1800" dirty="0">
                          <a:effectLst/>
                        </a:rPr>
                        <a:t> + </a:t>
                      </a:r>
                      <a:r>
                        <a:rPr lang="it-IT" sz="1800" dirty="0" err="1">
                          <a:effectLst/>
                        </a:rPr>
                        <a:t>bixafen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nei limiti già previsti per i fungicidi. Max 1 trattamento con SDHI indipendentemente dall'avversità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447925"/>
                  </a:ext>
                </a:extLst>
              </a:tr>
              <a:tr h="4893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Frumento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Ruggini, </a:t>
                      </a:r>
                      <a:r>
                        <a:rPr lang="it-IT" sz="1800" dirty="0" err="1">
                          <a:effectLst/>
                        </a:rPr>
                        <a:t>Septoria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Benzovindiflupyr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nei limiti già previsti per i fungicidi. Max 1 trattamento con SDHI indipendentemente dall'avversità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5737604"/>
                  </a:ext>
                </a:extLst>
              </a:tr>
              <a:tr h="4893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Frumento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Ruggini, </a:t>
                      </a:r>
                      <a:r>
                        <a:rPr lang="it-IT" sz="1800" dirty="0" err="1">
                          <a:effectLst/>
                        </a:rPr>
                        <a:t>Septoria</a:t>
                      </a:r>
                      <a:r>
                        <a:rPr lang="it-IT" sz="1800" dirty="0">
                          <a:effectLst/>
                        </a:rPr>
                        <a:t> e </a:t>
                      </a:r>
                      <a:r>
                        <a:rPr lang="it-IT" sz="1800" dirty="0" err="1">
                          <a:effectLst/>
                        </a:rPr>
                        <a:t>Fusariosi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Benzovindiflupyr</a:t>
                      </a:r>
                      <a:r>
                        <a:rPr lang="it-IT" sz="1800" dirty="0">
                          <a:effectLst/>
                        </a:rPr>
                        <a:t>+ </a:t>
                      </a:r>
                      <a:r>
                        <a:rPr lang="it-IT" sz="1800" dirty="0" err="1">
                          <a:effectLst/>
                        </a:rPr>
                        <a:t>protioconazolo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nei limiti già previsti per i fungicidi. Max 1 trattamento con SDHI indipendentemente dall'avversità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718504"/>
                  </a:ext>
                </a:extLst>
              </a:tr>
              <a:tr h="326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Frumento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Fusariosi</a:t>
                      </a:r>
                      <a:r>
                        <a:rPr lang="it-IT" sz="1800" dirty="0">
                          <a:effectLst/>
                        </a:rPr>
                        <a:t>, Oidio, Ruggini, </a:t>
                      </a:r>
                      <a:r>
                        <a:rPr lang="it-IT" sz="1800" dirty="0" err="1">
                          <a:effectLst/>
                        </a:rPr>
                        <a:t>Septoria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Metconazolo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in alternativa agli altri IBE candidati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27716"/>
                  </a:ext>
                </a:extLst>
              </a:tr>
              <a:tr h="2645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Frumento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Fusariosi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Tetraconazolo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1 indipendentemente dall'avversità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55624"/>
                  </a:ext>
                </a:extLst>
              </a:tr>
              <a:tr h="326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Frumento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Oidio, Ruggini, </a:t>
                      </a:r>
                      <a:r>
                        <a:rPr lang="it-IT" sz="1800" dirty="0" err="1">
                          <a:effectLst/>
                        </a:rPr>
                        <a:t>Septoria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Picoxystrobin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Revocato, rimane con nota impiegabile fino al 1nov. 2018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047386"/>
                  </a:ext>
                </a:extLst>
              </a:tr>
              <a:tr h="396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Riso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Brusone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Fungicidi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Aumentare da 1 a 2 gli interventi per le varietà sensibili individuate nei DPI regionali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749303"/>
                  </a:ext>
                </a:extLst>
              </a:tr>
              <a:tr h="326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Riso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Brusone, </a:t>
                      </a:r>
                      <a:r>
                        <a:rPr lang="it-IT" sz="1800" dirty="0" err="1">
                          <a:effectLst/>
                        </a:rPr>
                        <a:t>Elmintosporiosi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Trifloxistrobin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7181091"/>
                  </a:ext>
                </a:extLst>
              </a:tr>
              <a:tr h="326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Riso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Brusone, </a:t>
                      </a:r>
                      <a:r>
                        <a:rPr lang="it-IT" sz="1800" dirty="0" err="1">
                          <a:effectLst/>
                        </a:rPr>
                        <a:t>Elmintosporiosi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Picoxystrobin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Revocato, rimane con nota impiegabile fino al 1nov. 2018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064" marR="4006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11132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63240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8E53E8A-6778-4D43-A510-0D83496CA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6531199"/>
              </p:ext>
            </p:extLst>
          </p:nvPr>
        </p:nvGraphicFramePr>
        <p:xfrm>
          <a:off x="116114" y="1"/>
          <a:ext cx="11901716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7486">
                  <a:extLst>
                    <a:ext uri="{9D8B030D-6E8A-4147-A177-3AD203B41FA5}">
                      <a16:colId xmlns:a16="http://schemas.microsoft.com/office/drawing/2014/main" val="4120349916"/>
                    </a:ext>
                  </a:extLst>
                </a:gridCol>
                <a:gridCol w="2768600">
                  <a:extLst>
                    <a:ext uri="{9D8B030D-6E8A-4147-A177-3AD203B41FA5}">
                      <a16:colId xmlns:a16="http://schemas.microsoft.com/office/drawing/2014/main" val="3207820733"/>
                    </a:ext>
                  </a:extLst>
                </a:gridCol>
                <a:gridCol w="2731543">
                  <a:extLst>
                    <a:ext uri="{9D8B030D-6E8A-4147-A177-3AD203B41FA5}">
                      <a16:colId xmlns:a16="http://schemas.microsoft.com/office/drawing/2014/main" val="1434895399"/>
                    </a:ext>
                  </a:extLst>
                </a:gridCol>
                <a:gridCol w="4384087">
                  <a:extLst>
                    <a:ext uri="{9D8B030D-6E8A-4147-A177-3AD203B41FA5}">
                      <a16:colId xmlns:a16="http://schemas.microsoft.com/office/drawing/2014/main" val="2414945747"/>
                    </a:ext>
                  </a:extLst>
                </a:gridCol>
              </a:tblGrid>
              <a:tr h="2683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01962"/>
                  </a:ext>
                </a:extLst>
              </a:tr>
              <a:tr h="254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ESTENSIVE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853386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E1E15B81-07FC-405A-9CEF-71F21116C6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770124"/>
              </p:ext>
            </p:extLst>
          </p:nvPr>
        </p:nvGraphicFramePr>
        <p:xfrm>
          <a:off x="116114" y="586995"/>
          <a:ext cx="11901715" cy="55611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79386">
                  <a:extLst>
                    <a:ext uri="{9D8B030D-6E8A-4147-A177-3AD203B41FA5}">
                      <a16:colId xmlns:a16="http://schemas.microsoft.com/office/drawing/2014/main" val="1297817216"/>
                    </a:ext>
                  </a:extLst>
                </a:gridCol>
                <a:gridCol w="2832100">
                  <a:extLst>
                    <a:ext uri="{9D8B030D-6E8A-4147-A177-3AD203B41FA5}">
                      <a16:colId xmlns:a16="http://schemas.microsoft.com/office/drawing/2014/main" val="35780272"/>
                    </a:ext>
                  </a:extLst>
                </a:gridCol>
                <a:gridCol w="2730500">
                  <a:extLst>
                    <a:ext uri="{9D8B030D-6E8A-4147-A177-3AD203B41FA5}">
                      <a16:colId xmlns:a16="http://schemas.microsoft.com/office/drawing/2014/main" val="3496611790"/>
                    </a:ext>
                  </a:extLst>
                </a:gridCol>
                <a:gridCol w="4359729">
                  <a:extLst>
                    <a:ext uri="{9D8B030D-6E8A-4147-A177-3AD203B41FA5}">
                      <a16:colId xmlns:a16="http://schemas.microsoft.com/office/drawing/2014/main" val="1069249987"/>
                    </a:ext>
                  </a:extLst>
                </a:gridCol>
              </a:tblGrid>
              <a:tr h="19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DISERBO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830914"/>
                  </a:ext>
                </a:extLst>
              </a:tr>
              <a:tr h="4326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Avena, segale,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triticale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Diserbo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Diflufenican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Modificare nota in: non ammesso su avena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0773508"/>
                  </a:ext>
                </a:extLst>
              </a:tr>
              <a:tr h="4326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Segale,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triticale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Diserbo post emergenza precoce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Flufenacet</a:t>
                      </a:r>
                      <a:r>
                        <a:rPr lang="it-IT" sz="1800" dirty="0">
                          <a:effectLst/>
                        </a:rPr>
                        <a:t> + </a:t>
                      </a:r>
                      <a:r>
                        <a:rPr lang="it-IT" sz="1800" dirty="0" err="1">
                          <a:effectLst/>
                        </a:rPr>
                        <a:t>diflufenican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5198393"/>
                  </a:ext>
                </a:extLst>
              </a:tr>
              <a:tr h="4326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Avena, segale,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triticale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Diserbo post emergenza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Clopiralid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r>
                        <a:rPr lang="it-IT" sz="1800" dirty="0" err="1">
                          <a:effectLst/>
                        </a:rPr>
                        <a:t>olamine</a:t>
                      </a:r>
                      <a:r>
                        <a:rPr lang="it-IT" sz="1800" dirty="0">
                          <a:effectLst/>
                        </a:rPr>
                        <a:t> + </a:t>
                      </a:r>
                      <a:r>
                        <a:rPr lang="it-IT" sz="1800" dirty="0" err="1">
                          <a:effectLst/>
                        </a:rPr>
                        <a:t>florasulam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in quanto sostanze già inserite in altre miscele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065671"/>
                  </a:ext>
                </a:extLst>
              </a:tr>
              <a:tr h="4326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Avena, segale,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triticale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Diserbo post emergenza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Tribenuron</a:t>
                      </a:r>
                      <a:r>
                        <a:rPr lang="it-IT" sz="1800" dirty="0">
                          <a:effectLst/>
                        </a:rPr>
                        <a:t> metile + </a:t>
                      </a:r>
                      <a:r>
                        <a:rPr lang="it-IT" sz="1800" dirty="0" err="1">
                          <a:effectLst/>
                        </a:rPr>
                        <a:t>tifensulfuron</a:t>
                      </a:r>
                      <a:r>
                        <a:rPr lang="it-IT" sz="1800" dirty="0">
                          <a:effectLst/>
                        </a:rPr>
                        <a:t> metile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364288"/>
                  </a:ext>
                </a:extLst>
              </a:tr>
              <a:tr h="4326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Avena, segale,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triticale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Diserbo post emergenza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Clopiralid</a:t>
                      </a:r>
                      <a:r>
                        <a:rPr lang="it-IT" sz="1800" dirty="0">
                          <a:effectLst/>
                        </a:rPr>
                        <a:t> + MCPA + </a:t>
                      </a:r>
                      <a:r>
                        <a:rPr lang="it-IT" sz="1800" dirty="0" err="1">
                          <a:effectLst/>
                        </a:rPr>
                        <a:t>Fluroxipir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eliminare la nota: Non ammesso su </a:t>
                      </a:r>
                      <a:r>
                        <a:rPr lang="it-IT" sz="1800" dirty="0" err="1">
                          <a:effectLst/>
                        </a:rPr>
                        <a:t>triticale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839314"/>
                  </a:ext>
                </a:extLst>
              </a:tr>
              <a:tr h="648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Barbabietola da zucchero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Diserbo post-emergenza. modifica intervallo di sicurezza a 100 gg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Chloridazon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Eliminare dal post emergenza, rimane sulla coltura da seme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7477419"/>
                  </a:ext>
                </a:extLst>
              </a:tr>
              <a:tr h="4326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Colza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Diserbo post-emergenza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Imazamox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solo varietà colza </a:t>
                      </a:r>
                      <a:r>
                        <a:rPr lang="it-IT" sz="1800" dirty="0" err="1">
                          <a:effectLst/>
                        </a:rPr>
                        <a:t>Clearfield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344424"/>
                  </a:ext>
                </a:extLst>
              </a:tr>
              <a:tr h="4326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Erba medica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Diserbo post emergenza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Metribuzin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Correggere nota da (1) a (2)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305993"/>
                  </a:ext>
                </a:extLst>
              </a:tr>
              <a:tr h="4326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Favino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Diserbo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Bentazone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creare nuova riga indicando post emergenza dicotiledoni e non graminacee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3449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95339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8E53E8A-6778-4D43-A510-0D83496CA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0692703"/>
              </p:ext>
            </p:extLst>
          </p:nvPr>
        </p:nvGraphicFramePr>
        <p:xfrm>
          <a:off x="116114" y="1"/>
          <a:ext cx="11901716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79386">
                  <a:extLst>
                    <a:ext uri="{9D8B030D-6E8A-4147-A177-3AD203B41FA5}">
                      <a16:colId xmlns:a16="http://schemas.microsoft.com/office/drawing/2014/main" val="4120349916"/>
                    </a:ext>
                  </a:extLst>
                </a:gridCol>
                <a:gridCol w="2197100">
                  <a:extLst>
                    <a:ext uri="{9D8B030D-6E8A-4147-A177-3AD203B41FA5}">
                      <a16:colId xmlns:a16="http://schemas.microsoft.com/office/drawing/2014/main" val="3207820733"/>
                    </a:ext>
                  </a:extLst>
                </a:gridCol>
                <a:gridCol w="3341143">
                  <a:extLst>
                    <a:ext uri="{9D8B030D-6E8A-4147-A177-3AD203B41FA5}">
                      <a16:colId xmlns:a16="http://schemas.microsoft.com/office/drawing/2014/main" val="1434895399"/>
                    </a:ext>
                  </a:extLst>
                </a:gridCol>
                <a:gridCol w="4384087">
                  <a:extLst>
                    <a:ext uri="{9D8B030D-6E8A-4147-A177-3AD203B41FA5}">
                      <a16:colId xmlns:a16="http://schemas.microsoft.com/office/drawing/2014/main" val="2414945747"/>
                    </a:ext>
                  </a:extLst>
                </a:gridCol>
              </a:tblGrid>
              <a:tr h="2683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01962"/>
                  </a:ext>
                </a:extLst>
              </a:tr>
              <a:tr h="254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ESTENSIVE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853386"/>
                  </a:ext>
                </a:extLst>
              </a:tr>
            </a:tbl>
          </a:graphicData>
        </a:graphic>
      </p:graphicFrame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F5ABAC47-5951-4843-9242-9DE16EF90F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388767"/>
              </p:ext>
            </p:extLst>
          </p:nvPr>
        </p:nvGraphicFramePr>
        <p:xfrm>
          <a:off x="116114" y="586995"/>
          <a:ext cx="11901715" cy="47715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6686">
                  <a:extLst>
                    <a:ext uri="{9D8B030D-6E8A-4147-A177-3AD203B41FA5}">
                      <a16:colId xmlns:a16="http://schemas.microsoft.com/office/drawing/2014/main" val="1326431599"/>
                    </a:ext>
                  </a:extLst>
                </a:gridCol>
                <a:gridCol w="2222500">
                  <a:extLst>
                    <a:ext uri="{9D8B030D-6E8A-4147-A177-3AD203B41FA5}">
                      <a16:colId xmlns:a16="http://schemas.microsoft.com/office/drawing/2014/main" val="146446462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798323335"/>
                    </a:ext>
                  </a:extLst>
                </a:gridCol>
                <a:gridCol w="4359729">
                  <a:extLst>
                    <a:ext uri="{9D8B030D-6E8A-4147-A177-3AD203B41FA5}">
                      <a16:colId xmlns:a16="http://schemas.microsoft.com/office/drawing/2014/main" val="2230166724"/>
                    </a:ext>
                  </a:extLst>
                </a:gridCol>
              </a:tblGrid>
              <a:tr h="282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Frumento e orzo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Diserbo post emergenza precoce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Flufenacet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+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diflufenican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9622518"/>
                  </a:ext>
                </a:extLst>
              </a:tr>
              <a:tr h="3778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Frumento e Orzo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Post emergenza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Clopiralid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r>
                        <a:rPr lang="it-IT" sz="1800" dirty="0" err="1">
                          <a:effectLst/>
                        </a:rPr>
                        <a:t>olamine</a:t>
                      </a:r>
                      <a:r>
                        <a:rPr lang="it-IT" sz="1800" dirty="0">
                          <a:effectLst/>
                        </a:rPr>
                        <a:t> + </a:t>
                      </a:r>
                      <a:r>
                        <a:rPr lang="it-IT" sz="1800" dirty="0" err="1">
                          <a:effectLst/>
                        </a:rPr>
                        <a:t>florasulam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sostanze già inserite in altre miscele (da modificare l'inserimento della miscela nella tabella)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756026"/>
                  </a:ext>
                </a:extLst>
              </a:tr>
              <a:tr h="3106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Frumento e orzo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Diserbo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Prosulfocarb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Spostare dal post emergenza al post emergenza precoce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217240"/>
                  </a:ext>
                </a:extLst>
              </a:tr>
              <a:tr h="540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Frumento e orzo (anche produzione seme)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Post-emergenza dicotiledoni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Florasulam</a:t>
                      </a:r>
                      <a:r>
                        <a:rPr lang="it-IT" sz="1800" dirty="0">
                          <a:effectLst/>
                        </a:rPr>
                        <a:t> + 2,4-D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9772622"/>
                  </a:ext>
                </a:extLst>
              </a:tr>
              <a:tr h="3106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Frumento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Post-emergenza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Propoxicarbazone</a:t>
                      </a:r>
                      <a:r>
                        <a:rPr lang="it-IT" sz="1800" dirty="0">
                          <a:effectLst/>
                        </a:rPr>
                        <a:t> + </a:t>
                      </a:r>
                      <a:r>
                        <a:rPr lang="it-IT" sz="1800" dirty="0" err="1">
                          <a:effectLst/>
                        </a:rPr>
                        <a:t>iodosulfuron</a:t>
                      </a:r>
                      <a:r>
                        <a:rPr lang="it-IT" sz="1800" dirty="0">
                          <a:effectLst/>
                        </a:rPr>
                        <a:t> +antidoto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eliminare in quanto non più in commercio dal 17/1/2018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7956261"/>
                  </a:ext>
                </a:extLst>
              </a:tr>
              <a:tr h="529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Frumento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Post-emergenza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Propoxicarbazone</a:t>
                      </a:r>
                      <a:r>
                        <a:rPr lang="it-IT" sz="1800" dirty="0">
                          <a:effectLst/>
                        </a:rPr>
                        <a:t> + </a:t>
                      </a:r>
                      <a:r>
                        <a:rPr lang="it-IT" sz="1800" dirty="0" err="1">
                          <a:effectLst/>
                        </a:rPr>
                        <a:t>iodosulfuron</a:t>
                      </a:r>
                      <a:r>
                        <a:rPr lang="it-IT" sz="1800" dirty="0">
                          <a:effectLst/>
                        </a:rPr>
                        <a:t>+ </a:t>
                      </a:r>
                      <a:r>
                        <a:rPr lang="it-IT" sz="1800" dirty="0" err="1">
                          <a:effectLst/>
                        </a:rPr>
                        <a:t>amidosulfuron</a:t>
                      </a:r>
                      <a:r>
                        <a:rPr lang="it-IT" sz="1800" dirty="0">
                          <a:effectLst/>
                        </a:rPr>
                        <a:t> +antidoto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eliminare in quanto non più in commercio dal 17/1/2018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348805"/>
                  </a:ext>
                </a:extLst>
              </a:tr>
              <a:tr h="5037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Frumento, Avena, Segale,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Triticale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Diserbo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 err="1">
                          <a:effectLst/>
                        </a:rPr>
                        <a:t>Triasulfuron</a:t>
                      </a:r>
                      <a:endParaRPr lang="it-IT" sz="18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Revocato, refuso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50" marR="381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7600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76954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8E53E8A-6778-4D43-A510-0D83496CA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0243043"/>
              </p:ext>
            </p:extLst>
          </p:nvPr>
        </p:nvGraphicFramePr>
        <p:xfrm>
          <a:off x="116114" y="1"/>
          <a:ext cx="11901716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2971">
                  <a:extLst>
                    <a:ext uri="{9D8B030D-6E8A-4147-A177-3AD203B41FA5}">
                      <a16:colId xmlns:a16="http://schemas.microsoft.com/office/drawing/2014/main" val="4120349916"/>
                    </a:ext>
                  </a:extLst>
                </a:gridCol>
                <a:gridCol w="2189115">
                  <a:extLst>
                    <a:ext uri="{9D8B030D-6E8A-4147-A177-3AD203B41FA5}">
                      <a16:colId xmlns:a16="http://schemas.microsoft.com/office/drawing/2014/main" val="3207820733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1434895399"/>
                    </a:ext>
                  </a:extLst>
                </a:gridCol>
                <a:gridCol w="4778830">
                  <a:extLst>
                    <a:ext uri="{9D8B030D-6E8A-4147-A177-3AD203B41FA5}">
                      <a16:colId xmlns:a16="http://schemas.microsoft.com/office/drawing/2014/main" val="2414945747"/>
                    </a:ext>
                  </a:extLst>
                </a:gridCol>
              </a:tblGrid>
              <a:tr h="2683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01962"/>
                  </a:ext>
                </a:extLst>
              </a:tr>
              <a:tr h="254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ESTENSIVE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853386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1B0E151-4298-4333-A365-DF3375F7F7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501804"/>
              </p:ext>
            </p:extLst>
          </p:nvPr>
        </p:nvGraphicFramePr>
        <p:xfrm>
          <a:off x="116114" y="586995"/>
          <a:ext cx="11901716" cy="39490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2286">
                  <a:extLst>
                    <a:ext uri="{9D8B030D-6E8A-4147-A177-3AD203B41FA5}">
                      <a16:colId xmlns:a16="http://schemas.microsoft.com/office/drawing/2014/main" val="1463360198"/>
                    </a:ext>
                  </a:extLst>
                </a:gridCol>
                <a:gridCol w="2197100">
                  <a:extLst>
                    <a:ext uri="{9D8B030D-6E8A-4147-A177-3AD203B41FA5}">
                      <a16:colId xmlns:a16="http://schemas.microsoft.com/office/drawing/2014/main" val="670225165"/>
                    </a:ext>
                  </a:extLst>
                </a:gridCol>
                <a:gridCol w="2616200">
                  <a:extLst>
                    <a:ext uri="{9D8B030D-6E8A-4147-A177-3AD203B41FA5}">
                      <a16:colId xmlns:a16="http://schemas.microsoft.com/office/drawing/2014/main" val="2970378456"/>
                    </a:ext>
                  </a:extLst>
                </a:gridCol>
                <a:gridCol w="4766130">
                  <a:extLst>
                    <a:ext uri="{9D8B030D-6E8A-4147-A177-3AD203B41FA5}">
                      <a16:colId xmlns:a16="http://schemas.microsoft.com/office/drawing/2014/main" val="3936288996"/>
                    </a:ext>
                  </a:extLst>
                </a:gridCol>
              </a:tblGrid>
              <a:tr h="4513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Riso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Diserbo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Orthosulfamuron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Revocato, Escludere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946454"/>
                  </a:ext>
                </a:extLst>
              </a:tr>
              <a:tr h="4513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Riso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Diserbo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ethoxysulfuron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Revocato, Escludere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012434"/>
                  </a:ext>
                </a:extLst>
              </a:tr>
              <a:tr h="4513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Riso in acqua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Diserbo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Oxadiazon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Inserirlo nella riga del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pre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-semina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376359"/>
                  </a:ext>
                </a:extLst>
              </a:tr>
              <a:tr h="8575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Riso in asciutta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Diserbo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Oxadiazon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in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pre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-emergenza alle stesse dosi del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pre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-semina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736199"/>
                  </a:ext>
                </a:extLst>
              </a:tr>
              <a:tr h="12862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Soia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Pre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emergenza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Diserbanti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Modificare nota come segue: gli interventi in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pre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emergenza prevengono la selezione di popolazioni di amaranto resistenti agli erbicidi ALS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377479"/>
                  </a:ext>
                </a:extLst>
              </a:tr>
              <a:tr h="4513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Soia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Post emergenza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Diserbanti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Cancellare note in quanto imprecise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69758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2483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8E53E8A-6778-4D43-A510-0D83496CA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0891915"/>
              </p:ext>
            </p:extLst>
          </p:nvPr>
        </p:nvGraphicFramePr>
        <p:xfrm>
          <a:off x="116114" y="1"/>
          <a:ext cx="11901716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9886">
                  <a:extLst>
                    <a:ext uri="{9D8B030D-6E8A-4147-A177-3AD203B41FA5}">
                      <a16:colId xmlns:a16="http://schemas.microsoft.com/office/drawing/2014/main" val="4120349916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3207820733"/>
                    </a:ext>
                  </a:extLst>
                </a:gridCol>
                <a:gridCol w="2705100">
                  <a:extLst>
                    <a:ext uri="{9D8B030D-6E8A-4147-A177-3AD203B41FA5}">
                      <a16:colId xmlns:a16="http://schemas.microsoft.com/office/drawing/2014/main" val="1434895399"/>
                    </a:ext>
                  </a:extLst>
                </a:gridCol>
                <a:gridCol w="4334330">
                  <a:extLst>
                    <a:ext uri="{9D8B030D-6E8A-4147-A177-3AD203B41FA5}">
                      <a16:colId xmlns:a16="http://schemas.microsoft.com/office/drawing/2014/main" val="2414945747"/>
                    </a:ext>
                  </a:extLst>
                </a:gridCol>
              </a:tblGrid>
              <a:tr h="2683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01962"/>
                  </a:ext>
                </a:extLst>
              </a:tr>
              <a:tr h="254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IV GAMMA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853386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B78A7299-E24F-49A8-9E57-238368DEFE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339316"/>
              </p:ext>
            </p:extLst>
          </p:nvPr>
        </p:nvGraphicFramePr>
        <p:xfrm>
          <a:off x="116113" y="586995"/>
          <a:ext cx="11901717" cy="55764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57187">
                  <a:extLst>
                    <a:ext uri="{9D8B030D-6E8A-4147-A177-3AD203B41FA5}">
                      <a16:colId xmlns:a16="http://schemas.microsoft.com/office/drawing/2014/main" val="899825628"/>
                    </a:ext>
                  </a:extLst>
                </a:gridCol>
                <a:gridCol w="2730500">
                  <a:extLst>
                    <a:ext uri="{9D8B030D-6E8A-4147-A177-3AD203B41FA5}">
                      <a16:colId xmlns:a16="http://schemas.microsoft.com/office/drawing/2014/main" val="3229339548"/>
                    </a:ext>
                  </a:extLst>
                </a:gridCol>
                <a:gridCol w="2679700">
                  <a:extLst>
                    <a:ext uri="{9D8B030D-6E8A-4147-A177-3AD203B41FA5}">
                      <a16:colId xmlns:a16="http://schemas.microsoft.com/office/drawing/2014/main" val="1679162240"/>
                    </a:ext>
                  </a:extLst>
                </a:gridCol>
                <a:gridCol w="4334330">
                  <a:extLst>
                    <a:ext uri="{9D8B030D-6E8A-4147-A177-3AD203B41FA5}">
                      <a16:colId xmlns:a16="http://schemas.microsoft.com/office/drawing/2014/main" val="1422397545"/>
                    </a:ext>
                  </a:extLst>
                </a:gridCol>
              </a:tblGrid>
              <a:tr h="293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Varie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Limacce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Metaldeide esca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nelle colture dove è presente l'avversità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7585884"/>
                  </a:ext>
                </a:extLst>
              </a:tr>
              <a:tr h="293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Bietola da foglia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Altica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Piretrine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Eliminare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192922"/>
                  </a:ext>
                </a:extLst>
              </a:tr>
              <a:tr h="356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Bietolino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spinacino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Afidi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Spirotetramat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8376227"/>
                  </a:ext>
                </a:extLst>
              </a:tr>
              <a:tr h="4755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Ortaggi a foglia, erbe fresche sia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che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Muffa grigia e Marciume del colletto (</a:t>
                      </a:r>
                      <a:r>
                        <a:rPr lang="it-IT" sz="1800" i="1" dirty="0" err="1">
                          <a:effectLst/>
                        </a:rPr>
                        <a:t>Sclerotinia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r>
                        <a:rPr lang="it-IT" sz="1800" dirty="0" err="1">
                          <a:effectLst/>
                        </a:rPr>
                        <a:t>spp</a:t>
                      </a:r>
                      <a:r>
                        <a:rPr lang="it-IT" sz="1800" dirty="0">
                          <a:effectLst/>
                        </a:rPr>
                        <a:t>.).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i="1" dirty="0" err="1">
                          <a:effectLst/>
                        </a:rPr>
                        <a:t>Pythium</a:t>
                      </a:r>
                      <a:r>
                        <a:rPr lang="it-IT" sz="1800" i="1" dirty="0">
                          <a:effectLst/>
                        </a:rPr>
                        <a:t> </a:t>
                      </a:r>
                      <a:r>
                        <a:rPr lang="it-IT" sz="1800" i="1" dirty="0" err="1">
                          <a:effectLst/>
                        </a:rPr>
                        <a:t>oligandrum</a:t>
                      </a:r>
                      <a:endParaRPr lang="it-IT" sz="18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869487"/>
                  </a:ext>
                </a:extLst>
              </a:tr>
              <a:tr h="293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Cicorino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Nottue fogliari, nottue terricole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Etofenprox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Modificare nota al massimo 2 trattamenti all'anno e non per ciclo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573579"/>
                  </a:ext>
                </a:extLst>
              </a:tr>
              <a:tr h="293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Cicorino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Peronospora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Fenamidone</a:t>
                      </a:r>
                      <a:r>
                        <a:rPr lang="it-IT" sz="1800" dirty="0">
                          <a:effectLst/>
                        </a:rPr>
                        <a:t> + </a:t>
                      </a:r>
                      <a:r>
                        <a:rPr lang="it-IT" sz="1800" dirty="0" err="1">
                          <a:effectLst/>
                        </a:rPr>
                        <a:t>fosetil</a:t>
                      </a:r>
                      <a:r>
                        <a:rPr lang="it-IT" sz="1800" dirty="0">
                          <a:effectLst/>
                        </a:rPr>
                        <a:t>-Al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in </a:t>
                      </a:r>
                      <a:r>
                        <a:rPr lang="it-IT" sz="1800" dirty="0" err="1">
                          <a:effectLst/>
                        </a:rPr>
                        <a:t>cp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688631"/>
                  </a:ext>
                </a:extLst>
              </a:tr>
              <a:tr h="293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Cicorino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Nottue terricole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Lambdacialotrina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1175162"/>
                  </a:ext>
                </a:extLst>
              </a:tr>
              <a:tr h="293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Dolcetta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Peronospora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Fosetyl</a:t>
                      </a:r>
                      <a:r>
                        <a:rPr lang="it-IT" sz="1800" dirty="0">
                          <a:effectLst/>
                        </a:rPr>
                        <a:t> Al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8683375"/>
                  </a:ext>
                </a:extLst>
              </a:tr>
              <a:tr h="293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Dolcetta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Nottue terricole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lambdacialotrina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1956632"/>
                  </a:ext>
                </a:extLst>
              </a:tr>
              <a:tr h="293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Foglie e germogli di brassica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Peronospora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Propamocarb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Eliminare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694520"/>
                  </a:ext>
                </a:extLst>
              </a:tr>
              <a:tr h="293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Lattughino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Peronospora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Laminarina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602429"/>
                  </a:ext>
                </a:extLst>
              </a:tr>
              <a:tr h="293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Lattughino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Nottue terricole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Lambdacialotrina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81232"/>
                  </a:ext>
                </a:extLst>
              </a:tr>
              <a:tr h="293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Rucola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Liriomyza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Piretrine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Eliminare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3438550"/>
                  </a:ext>
                </a:extLst>
              </a:tr>
              <a:tr h="293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Rucola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Nottue terricole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Lambdacialotrina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14" marR="36014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9306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71002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8E53E8A-6778-4D43-A510-0D83496CA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8979435"/>
              </p:ext>
            </p:extLst>
          </p:nvPr>
        </p:nvGraphicFramePr>
        <p:xfrm>
          <a:off x="116114" y="1"/>
          <a:ext cx="11901716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2971">
                  <a:extLst>
                    <a:ext uri="{9D8B030D-6E8A-4147-A177-3AD203B41FA5}">
                      <a16:colId xmlns:a16="http://schemas.microsoft.com/office/drawing/2014/main" val="4120349916"/>
                    </a:ext>
                  </a:extLst>
                </a:gridCol>
                <a:gridCol w="2357344">
                  <a:extLst>
                    <a:ext uri="{9D8B030D-6E8A-4147-A177-3AD203B41FA5}">
                      <a16:colId xmlns:a16="http://schemas.microsoft.com/office/drawing/2014/main" val="3207820733"/>
                    </a:ext>
                  </a:extLst>
                </a:gridCol>
                <a:gridCol w="2817314">
                  <a:extLst>
                    <a:ext uri="{9D8B030D-6E8A-4147-A177-3AD203B41FA5}">
                      <a16:colId xmlns:a16="http://schemas.microsoft.com/office/drawing/2014/main" val="1434895399"/>
                    </a:ext>
                  </a:extLst>
                </a:gridCol>
                <a:gridCol w="4384087">
                  <a:extLst>
                    <a:ext uri="{9D8B030D-6E8A-4147-A177-3AD203B41FA5}">
                      <a16:colId xmlns:a16="http://schemas.microsoft.com/office/drawing/2014/main" val="2414945747"/>
                    </a:ext>
                  </a:extLst>
                </a:gridCol>
              </a:tblGrid>
              <a:tr h="2683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01962"/>
                  </a:ext>
                </a:extLst>
              </a:tr>
              <a:tr h="254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BABY LEAF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853386"/>
                  </a:ext>
                </a:extLst>
              </a:tr>
            </a:tbl>
          </a:graphicData>
        </a:graphic>
      </p:graphicFrame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4FE7E9AB-EF44-43DB-A761-214993086F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3322413"/>
              </p:ext>
            </p:extLst>
          </p:nvPr>
        </p:nvGraphicFramePr>
        <p:xfrm>
          <a:off x="114300" y="586995"/>
          <a:ext cx="11903531" cy="62598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85357">
                  <a:extLst>
                    <a:ext uri="{9D8B030D-6E8A-4147-A177-3AD203B41FA5}">
                      <a16:colId xmlns:a16="http://schemas.microsoft.com/office/drawing/2014/main" val="2136399064"/>
                    </a:ext>
                  </a:extLst>
                </a:gridCol>
                <a:gridCol w="2596243">
                  <a:extLst>
                    <a:ext uri="{9D8B030D-6E8A-4147-A177-3AD203B41FA5}">
                      <a16:colId xmlns:a16="http://schemas.microsoft.com/office/drawing/2014/main" val="3502002044"/>
                    </a:ext>
                  </a:extLst>
                </a:gridCol>
                <a:gridCol w="3064329">
                  <a:extLst>
                    <a:ext uri="{9D8B030D-6E8A-4147-A177-3AD203B41FA5}">
                      <a16:colId xmlns:a16="http://schemas.microsoft.com/office/drawing/2014/main" val="2544730908"/>
                    </a:ext>
                  </a:extLst>
                </a:gridCol>
                <a:gridCol w="3657602">
                  <a:extLst>
                    <a:ext uri="{9D8B030D-6E8A-4147-A177-3AD203B41FA5}">
                      <a16:colId xmlns:a16="http://schemas.microsoft.com/office/drawing/2014/main" val="3898291630"/>
                    </a:ext>
                  </a:extLst>
                </a:gridCol>
              </a:tblGrid>
              <a:tr h="632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Varie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Limacce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Metaldeide esca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nelle colture dove è presente l'avversità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6249959"/>
                  </a:ext>
                </a:extLst>
              </a:tr>
              <a:tr h="346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Bietolino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spinacino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Afidi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Spirotetramat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522438"/>
                  </a:ext>
                </a:extLst>
              </a:tr>
              <a:tr h="346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Brassicacee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babyleaf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Peronospora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Dimetomorf</a:t>
                      </a:r>
                      <a:r>
                        <a:rPr lang="it-IT" sz="1800" dirty="0">
                          <a:effectLst/>
                        </a:rPr>
                        <a:t> + Rame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662920"/>
                  </a:ext>
                </a:extLst>
              </a:tr>
              <a:tr h="6146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Ortaggi a foglia, erbe fresche sia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che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Muffa grigia e Marciume del colletto (</a:t>
                      </a:r>
                      <a:r>
                        <a:rPr lang="it-IT" sz="1800" dirty="0" err="1">
                          <a:effectLst/>
                        </a:rPr>
                        <a:t>Sclerotinia</a:t>
                      </a:r>
                      <a:r>
                        <a:rPr lang="it-IT" sz="1800" dirty="0">
                          <a:effectLst/>
                        </a:rPr>
                        <a:t>)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i="1" dirty="0" err="1">
                          <a:effectLst/>
                        </a:rPr>
                        <a:t>Pythium</a:t>
                      </a:r>
                      <a:r>
                        <a:rPr lang="it-IT" sz="1800" i="1" dirty="0">
                          <a:effectLst/>
                        </a:rPr>
                        <a:t> </a:t>
                      </a:r>
                      <a:r>
                        <a:rPr lang="it-IT" sz="1800" i="1" dirty="0" err="1">
                          <a:effectLst/>
                        </a:rPr>
                        <a:t>oligandrum</a:t>
                      </a:r>
                      <a:endParaRPr lang="it-IT" sz="18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5196703"/>
                  </a:ext>
                </a:extLst>
              </a:tr>
              <a:tr h="346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Cicorino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Nottue terricole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Lambdacialotrina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644672"/>
                  </a:ext>
                </a:extLst>
              </a:tr>
              <a:tr h="346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Dolcetta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Afidi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Acetamiprid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8915644"/>
                  </a:ext>
                </a:extLst>
              </a:tr>
              <a:tr h="3313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Dolcetta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Nottue terricole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Lambdacialotrina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127732"/>
                  </a:ext>
                </a:extLst>
              </a:tr>
              <a:tr h="346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Dolcetta in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Peronospora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Dimetomorf</a:t>
                      </a:r>
                      <a:r>
                        <a:rPr lang="it-IT" sz="1800" dirty="0">
                          <a:effectLst/>
                        </a:rPr>
                        <a:t> + Rame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0914785"/>
                  </a:ext>
                </a:extLst>
              </a:tr>
              <a:tr h="5969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Dolcetta in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Botrite e </a:t>
                      </a:r>
                      <a:r>
                        <a:rPr lang="it-IT" sz="1800" dirty="0" err="1">
                          <a:effectLst/>
                        </a:rPr>
                        <a:t>sclerotinia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Penthiopyrad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1 trattamento per anno in alternativa a altri SDHI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309441"/>
                  </a:ext>
                </a:extLst>
              </a:tr>
              <a:tr h="6173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lattughe e cicoria baby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leaf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Tripidi, nottue fogliari, </a:t>
                      </a:r>
                      <a:r>
                        <a:rPr lang="it-IT" sz="1800" dirty="0" err="1">
                          <a:effectLst/>
                        </a:rPr>
                        <a:t>liriomyza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Spinosad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nota: su cicoria ammesso solo in coltura protetta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259074"/>
                  </a:ext>
                </a:extLst>
              </a:tr>
              <a:tr h="346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Lattughino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Nottue fogliari e terricole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Azadiractina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4272571"/>
                  </a:ext>
                </a:extLst>
              </a:tr>
              <a:tr h="346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Lattughino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Nottue terricole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Etofenprox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con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2 trattamenti/anno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292234"/>
                  </a:ext>
                </a:extLst>
              </a:tr>
              <a:tr h="346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Lattughino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Peronospora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Ametoctradina</a:t>
                      </a:r>
                      <a:r>
                        <a:rPr lang="it-IT" sz="1800" dirty="0">
                          <a:effectLst/>
                        </a:rPr>
                        <a:t> + </a:t>
                      </a:r>
                      <a:r>
                        <a:rPr lang="it-IT" sz="1800" dirty="0" err="1">
                          <a:effectLst/>
                        </a:rPr>
                        <a:t>dimetomorf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con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2 trattamenti/anno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3736568"/>
                  </a:ext>
                </a:extLst>
              </a:tr>
              <a:tr h="346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Lattughino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Peronospora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Laminarina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961797"/>
                  </a:ext>
                </a:extLst>
              </a:tr>
              <a:tr h="346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Lattughino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Peronospora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Propamocarb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Eliminare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24996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1492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8E53E8A-6778-4D43-A510-0D83496CA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4272357"/>
              </p:ext>
            </p:extLst>
          </p:nvPr>
        </p:nvGraphicFramePr>
        <p:xfrm>
          <a:off x="116114" y="1"/>
          <a:ext cx="11901716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1786">
                  <a:extLst>
                    <a:ext uri="{9D8B030D-6E8A-4147-A177-3AD203B41FA5}">
                      <a16:colId xmlns:a16="http://schemas.microsoft.com/office/drawing/2014/main" val="4120349916"/>
                    </a:ext>
                  </a:extLst>
                </a:gridCol>
                <a:gridCol w="2568529">
                  <a:extLst>
                    <a:ext uri="{9D8B030D-6E8A-4147-A177-3AD203B41FA5}">
                      <a16:colId xmlns:a16="http://schemas.microsoft.com/office/drawing/2014/main" val="3207820733"/>
                    </a:ext>
                  </a:extLst>
                </a:gridCol>
                <a:gridCol w="2803571">
                  <a:extLst>
                    <a:ext uri="{9D8B030D-6E8A-4147-A177-3AD203B41FA5}">
                      <a16:colId xmlns:a16="http://schemas.microsoft.com/office/drawing/2014/main" val="1434895399"/>
                    </a:ext>
                  </a:extLst>
                </a:gridCol>
                <a:gridCol w="4397830">
                  <a:extLst>
                    <a:ext uri="{9D8B030D-6E8A-4147-A177-3AD203B41FA5}">
                      <a16:colId xmlns:a16="http://schemas.microsoft.com/office/drawing/2014/main" val="2414945747"/>
                    </a:ext>
                  </a:extLst>
                </a:gridCol>
              </a:tblGrid>
              <a:tr h="2683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401962"/>
                  </a:ext>
                </a:extLst>
              </a:tr>
              <a:tr h="254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BABY LEAF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313" marR="4131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853386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92521A60-7C4F-4E45-A668-5C6EAF0A0E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474576"/>
              </p:ext>
            </p:extLst>
          </p:nvPr>
        </p:nvGraphicFramePr>
        <p:xfrm>
          <a:off x="116114" y="1280477"/>
          <a:ext cx="11901715" cy="17064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9085">
                  <a:extLst>
                    <a:ext uri="{9D8B030D-6E8A-4147-A177-3AD203B41FA5}">
                      <a16:colId xmlns:a16="http://schemas.microsoft.com/office/drawing/2014/main" val="3009671683"/>
                    </a:ext>
                  </a:extLst>
                </a:gridCol>
                <a:gridCol w="2603500">
                  <a:extLst>
                    <a:ext uri="{9D8B030D-6E8A-4147-A177-3AD203B41FA5}">
                      <a16:colId xmlns:a16="http://schemas.microsoft.com/office/drawing/2014/main" val="1079573088"/>
                    </a:ext>
                  </a:extLst>
                </a:gridCol>
                <a:gridCol w="2781300">
                  <a:extLst>
                    <a:ext uri="{9D8B030D-6E8A-4147-A177-3AD203B41FA5}">
                      <a16:colId xmlns:a16="http://schemas.microsoft.com/office/drawing/2014/main" val="129810200"/>
                    </a:ext>
                  </a:extLst>
                </a:gridCol>
                <a:gridCol w="4397830">
                  <a:extLst>
                    <a:ext uri="{9D8B030D-6E8A-4147-A177-3AD203B41FA5}">
                      <a16:colId xmlns:a16="http://schemas.microsoft.com/office/drawing/2014/main" val="3863621928"/>
                    </a:ext>
                  </a:extLst>
                </a:gridCol>
              </a:tblGrid>
              <a:tr h="2831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Rucola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Alternaria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Metalaxyl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M + Rame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421085"/>
                  </a:ext>
                </a:extLst>
              </a:tr>
              <a:tr h="537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Rucola in pc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Botrite e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sclerotinia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Penthiopyrad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1 trattamento per anno in alternativa a altri SDHI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036697"/>
                  </a:ext>
                </a:extLst>
              </a:tr>
              <a:tr h="2831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Rucola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Liriomiza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Azadiractina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0000003"/>
                  </a:ext>
                </a:extLst>
              </a:tr>
              <a:tr h="2831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Rucola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Peronospora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>
                          <a:solidFill>
                            <a:schemeClr val="tx1"/>
                          </a:solidFill>
                          <a:effectLst/>
                        </a:rPr>
                        <a:t>Dimetomorf + Rame</a:t>
                      </a:r>
                      <a:endParaRPr lang="it-IT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863742"/>
                  </a:ext>
                </a:extLst>
              </a:tr>
              <a:tr h="2831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Rucola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Nottue terricole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Lambdacialotrina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6394461"/>
                  </a:ext>
                </a:extLst>
              </a:tr>
            </a:tbl>
          </a:graphicData>
        </a:graphic>
      </p:graphicFrame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E40C17E4-6807-498D-BBF1-A1B2F1FC0B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139689"/>
              </p:ext>
            </p:extLst>
          </p:nvPr>
        </p:nvGraphicFramePr>
        <p:xfrm>
          <a:off x="116114" y="586995"/>
          <a:ext cx="11903531" cy="6934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44486">
                  <a:extLst>
                    <a:ext uri="{9D8B030D-6E8A-4147-A177-3AD203B41FA5}">
                      <a16:colId xmlns:a16="http://schemas.microsoft.com/office/drawing/2014/main" val="3376822961"/>
                    </a:ext>
                  </a:extLst>
                </a:gridCol>
                <a:gridCol w="2552700">
                  <a:extLst>
                    <a:ext uri="{9D8B030D-6E8A-4147-A177-3AD203B41FA5}">
                      <a16:colId xmlns:a16="http://schemas.microsoft.com/office/drawing/2014/main" val="1639290071"/>
                    </a:ext>
                  </a:extLst>
                </a:gridCol>
                <a:gridCol w="2794000">
                  <a:extLst>
                    <a:ext uri="{9D8B030D-6E8A-4147-A177-3AD203B41FA5}">
                      <a16:colId xmlns:a16="http://schemas.microsoft.com/office/drawing/2014/main" val="219076722"/>
                    </a:ext>
                  </a:extLst>
                </a:gridCol>
                <a:gridCol w="4412345">
                  <a:extLst>
                    <a:ext uri="{9D8B030D-6E8A-4147-A177-3AD203B41FA5}">
                      <a16:colId xmlns:a16="http://schemas.microsoft.com/office/drawing/2014/main" val="1277425312"/>
                    </a:ext>
                  </a:extLst>
                </a:gridCol>
              </a:tblGrid>
              <a:tr h="346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Lattughino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Nottue terricole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Lambdacialotrina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543909"/>
                  </a:ext>
                </a:extLst>
              </a:tr>
              <a:tr h="346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Lattuga pc 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Peronospora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Propamocarb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Eliminare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282" marR="27282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070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297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00ED5D23-8B06-43AD-9604-35F8FB49FE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7693590"/>
              </p:ext>
            </p:extLst>
          </p:nvPr>
        </p:nvGraphicFramePr>
        <p:xfrm>
          <a:off x="199572" y="832968"/>
          <a:ext cx="11876314" cy="59317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5057">
                  <a:extLst>
                    <a:ext uri="{9D8B030D-6E8A-4147-A177-3AD203B41FA5}">
                      <a16:colId xmlns:a16="http://schemas.microsoft.com/office/drawing/2014/main" val="1946581603"/>
                    </a:ext>
                  </a:extLst>
                </a:gridCol>
                <a:gridCol w="2786742">
                  <a:extLst>
                    <a:ext uri="{9D8B030D-6E8A-4147-A177-3AD203B41FA5}">
                      <a16:colId xmlns:a16="http://schemas.microsoft.com/office/drawing/2014/main" val="1376991757"/>
                    </a:ext>
                  </a:extLst>
                </a:gridCol>
                <a:gridCol w="1988458">
                  <a:extLst>
                    <a:ext uri="{9D8B030D-6E8A-4147-A177-3AD203B41FA5}">
                      <a16:colId xmlns:a16="http://schemas.microsoft.com/office/drawing/2014/main" val="2086076797"/>
                    </a:ext>
                  </a:extLst>
                </a:gridCol>
                <a:gridCol w="5646057">
                  <a:extLst>
                    <a:ext uri="{9D8B030D-6E8A-4147-A177-3AD203B41FA5}">
                      <a16:colId xmlns:a16="http://schemas.microsoft.com/office/drawing/2014/main" val="2269981119"/>
                    </a:ext>
                  </a:extLst>
                </a:gridCol>
              </a:tblGrid>
              <a:tr h="3552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</a:rPr>
                        <a:t>Albicocco</a:t>
                      </a:r>
                      <a:endParaRPr lang="it-IT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Cicaline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>
                          <a:effectLst/>
                        </a:rPr>
                        <a:t> </a:t>
                      </a:r>
                      <a:endParaRPr lang="it-IT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Inserimento avversità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804720"/>
                  </a:ext>
                </a:extLst>
              </a:tr>
              <a:tr h="2758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Albicocco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Cicaline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Etofenprox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2 </a:t>
                      </a:r>
                      <a:r>
                        <a:rPr lang="it-IT" sz="1800" dirty="0" err="1">
                          <a:effectLst/>
                        </a:rPr>
                        <a:t>interv</a:t>
                      </a:r>
                      <a:r>
                        <a:rPr lang="it-IT" sz="1800" dirty="0">
                          <a:effectLst/>
                        </a:rPr>
                        <a:t>. indipendentemente dall'avversità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F8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421255"/>
                  </a:ext>
                </a:extLst>
              </a:tr>
              <a:tr h="202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Albicocco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Cidia</a:t>
                      </a:r>
                      <a:r>
                        <a:rPr lang="it-IT" sz="1800" dirty="0">
                          <a:effectLst/>
                        </a:rPr>
                        <a:t> molesta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8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733" marR="34733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Inserimento avversità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8792047"/>
                  </a:ext>
                </a:extLst>
              </a:tr>
              <a:tr h="282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Albicocco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Cidia</a:t>
                      </a:r>
                      <a:r>
                        <a:rPr lang="it-IT" sz="1800" dirty="0">
                          <a:effectLst/>
                        </a:rPr>
                        <a:t> molesta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Etofenprox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2 interventi indipendentemente dall'avversità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F8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341405"/>
                  </a:ext>
                </a:extLst>
              </a:tr>
              <a:tr h="282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Albicocco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Anarsia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Etofenprox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Portare da 1 a 2 interventi indipendentemente da avversità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768517"/>
                  </a:ext>
                </a:extLst>
              </a:tr>
              <a:tr h="1488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Albicocco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Anarsia</a:t>
                      </a:r>
                      <a:r>
                        <a:rPr lang="it-IT" sz="1800" dirty="0">
                          <a:effectLst/>
                        </a:rPr>
                        <a:t>, e </a:t>
                      </a:r>
                      <a:r>
                        <a:rPr lang="it-IT" sz="1800" dirty="0" err="1">
                          <a:effectLst/>
                        </a:rPr>
                        <a:t>Cidia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Triflumuron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con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2 trattamenti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F8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488261"/>
                  </a:ext>
                </a:extLst>
              </a:tr>
              <a:tr h="1801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Albicocco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Contarinia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r>
                        <a:rPr lang="it-IT" sz="1800" dirty="0" err="1">
                          <a:effectLst/>
                        </a:rPr>
                        <a:t>pruniflorum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avversità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040030"/>
                  </a:ext>
                </a:extLst>
              </a:tr>
              <a:tr h="2932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Ciliegio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CE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Cocciniglie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CE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Buprofezin 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CE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Revocato, Escludere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CE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442393"/>
                  </a:ext>
                </a:extLst>
              </a:tr>
              <a:tr h="3440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Ciliegio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E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Drosophila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E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Spinetoram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E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1 intervento all'anno nel limite di 3 </a:t>
                      </a:r>
                      <a:r>
                        <a:rPr lang="it-IT" sz="1800" dirty="0" err="1">
                          <a:effectLst/>
                        </a:rPr>
                        <a:t>spinosine</a:t>
                      </a:r>
                      <a:r>
                        <a:rPr lang="it-IT" sz="1800" dirty="0">
                          <a:effectLst/>
                        </a:rPr>
                        <a:t>, effetto collaterale su mosca ciliegio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E0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059177"/>
                  </a:ext>
                </a:extLst>
              </a:tr>
              <a:tr h="4992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Ciliegio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CE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Drosophila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CE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Deltametrina 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CE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Portare da 1 a 2 interventi indipendentemente dall'avversità. Eliminare il vincolo solo in pre-raccolta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CE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6323076"/>
                  </a:ext>
                </a:extLst>
              </a:tr>
              <a:tr h="1401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Ciliegio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E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Cimice asiatica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E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733" marR="34733" marT="0" marB="0" anchor="b">
                    <a:solidFill>
                      <a:srgbClr val="FFE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Inserimento avversità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E0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096029"/>
                  </a:ext>
                </a:extLst>
              </a:tr>
              <a:tr h="282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Ciliegio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CE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Cimice asiatica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CE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Deltametrina 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CE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2 interventi indipendentemente dall'avversità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CE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93227"/>
                  </a:ext>
                </a:extLst>
              </a:tr>
              <a:tr h="3440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Ciliegio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E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Cimice asiatica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E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Acetamiprid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E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effectLst/>
                        </a:rPr>
                        <a:t>max</a:t>
                      </a:r>
                      <a:r>
                        <a:rPr lang="it-IT" sz="1800" dirty="0">
                          <a:effectLst/>
                        </a:rPr>
                        <a:t> 2 interventi con i limiti dei </a:t>
                      </a:r>
                      <a:r>
                        <a:rPr lang="it-IT" sz="1800" dirty="0" err="1">
                          <a:effectLst/>
                        </a:rPr>
                        <a:t>neonicotinoidi</a:t>
                      </a:r>
                      <a:r>
                        <a:rPr lang="it-IT" sz="1800" dirty="0">
                          <a:effectLst/>
                        </a:rPr>
                        <a:t> indipendentemente dall'avversità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E0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090966"/>
                  </a:ext>
                </a:extLst>
              </a:tr>
              <a:tr h="1488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Ciliegio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CE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Monilia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CE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Fenpyrazamine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CE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Inserire 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CE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458170"/>
                  </a:ext>
                </a:extLst>
              </a:tr>
              <a:tr h="282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Ciliegio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E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Monilia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E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Fenexamid</a:t>
                      </a:r>
                      <a:r>
                        <a:rPr lang="it-IT" sz="1800" dirty="0">
                          <a:effectLst/>
                        </a:rPr>
                        <a:t>, </a:t>
                      </a:r>
                      <a:r>
                        <a:rPr lang="it-IT" sz="1800" dirty="0" err="1">
                          <a:effectLst/>
                        </a:rPr>
                        <a:t>Fenpyrazamine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E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Limitare a 3 il n. degli interventi  tra i due prodotti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E0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104063"/>
                  </a:ext>
                </a:extLst>
              </a:tr>
              <a:tr h="1488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Ciliegio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CE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Monilia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CE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Propiconazolo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CE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Eliminare per revoca autorizzazione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733" marR="34733" marT="0" marB="0">
                    <a:solidFill>
                      <a:srgbClr val="FFCE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349113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D7E229C5-7FCE-4483-9CE2-338DF6D700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851156"/>
              </p:ext>
            </p:extLst>
          </p:nvPr>
        </p:nvGraphicFramePr>
        <p:xfrm>
          <a:off x="199572" y="159657"/>
          <a:ext cx="11876314" cy="6382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8599">
                  <a:extLst>
                    <a:ext uri="{9D8B030D-6E8A-4147-A177-3AD203B41FA5}">
                      <a16:colId xmlns:a16="http://schemas.microsoft.com/office/drawing/2014/main" val="1800211252"/>
                    </a:ext>
                  </a:extLst>
                </a:gridCol>
                <a:gridCol w="2728686">
                  <a:extLst>
                    <a:ext uri="{9D8B030D-6E8A-4147-A177-3AD203B41FA5}">
                      <a16:colId xmlns:a16="http://schemas.microsoft.com/office/drawing/2014/main" val="240915522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787545245"/>
                    </a:ext>
                  </a:extLst>
                </a:gridCol>
                <a:gridCol w="5617029">
                  <a:extLst>
                    <a:ext uri="{9D8B030D-6E8A-4147-A177-3AD203B41FA5}">
                      <a16:colId xmlns:a16="http://schemas.microsoft.com/office/drawing/2014/main" val="867927264"/>
                    </a:ext>
                  </a:extLst>
                </a:gridCol>
              </a:tblGrid>
              <a:tr h="3773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244725"/>
                  </a:ext>
                </a:extLst>
              </a:tr>
              <a:tr h="243647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FRUTTICOLE E VITE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2554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96560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6AFACCB8-A02D-4C88-AE25-FD4BFAF800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6427158"/>
              </p:ext>
            </p:extLst>
          </p:nvPr>
        </p:nvGraphicFramePr>
        <p:xfrm>
          <a:off x="393700" y="569436"/>
          <a:ext cx="11379200" cy="3017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79200">
                  <a:extLst>
                    <a:ext uri="{9D8B030D-6E8A-4147-A177-3AD203B41FA5}">
                      <a16:colId xmlns:a16="http://schemas.microsoft.com/office/drawing/2014/main" val="2009739241"/>
                    </a:ext>
                  </a:extLst>
                </a:gridCol>
              </a:tblGrid>
              <a:tr h="24010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900" dirty="0">
                          <a:solidFill>
                            <a:schemeClr val="tx1"/>
                          </a:solidFill>
                          <a:effectLst/>
                        </a:rPr>
                        <a:t> 4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. MANTENIMENTO DELL’AGROECOSISTEMA NATURALE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Il PSR 2014-2020 prevede la possibilità di concessione di aiuti per il ritiro dei seminativi per scopi ambientali (Tipo di operazione 10.1.10) e gestione dei collegamenti ecologici dei siti natura 2000 e conservazione di spazi naturali 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seminaturali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 del paesaggio agrario (Tipo di operazione 10.1.09). Le norme di gestione di tali interventi sono riportate nelle Disposizioni applicative approvate con Deliberazione della Giunta della Regione Emilia-Romagna.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Siepi, filari alberati, aree boscate, specchi d’acqua e tare aziendali (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capofossi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t-IT" sz="1800" dirty="0">
                          <a:solidFill>
                            <a:srgbClr val="FF0000"/>
                          </a:solidFill>
                          <a:effectLst/>
                        </a:rPr>
                        <a:t>scoline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 capezzagne) rappresentano spazi naturali 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seminaturali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che dovrebbero essere presenti all’interno di ogni azienda agricola condotta secondo i criteri della produzione integrata con una superficie corrispondente almeno al 5 % della SAU.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 un clima caratterizzato da piovosità concentrate nel periodo primaverile e autunnale, con piogge estive a carattere temporalesco, la funzione drenante di scoline e di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capofossi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è parte fondamentale in un contesto di produzione integrata.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0146090"/>
                  </a:ext>
                </a:extLst>
              </a:tr>
            </a:tbl>
          </a:graphicData>
        </a:graphic>
      </p:graphicFrame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0C9A4EFE-69E7-4472-8D0A-8BCE89CA03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750472"/>
              </p:ext>
            </p:extLst>
          </p:nvPr>
        </p:nvGraphicFramePr>
        <p:xfrm>
          <a:off x="503396" y="4249419"/>
          <a:ext cx="11269504" cy="1645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69504">
                  <a:extLst>
                    <a:ext uri="{9D8B030D-6E8A-4147-A177-3AD203B41FA5}">
                      <a16:colId xmlns:a16="http://schemas.microsoft.com/office/drawing/2014/main" val="1389344838"/>
                    </a:ext>
                  </a:extLst>
                </a:gridCol>
              </a:tblGrid>
              <a:tr h="838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Si dispone il divieto all’impiego di prodotti fitosanitari e fertilizzanti negli spazi naturali 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seminaturali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, comprese le cosiddette “tare” aziendali.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rgbClr val="FF0000"/>
                          </a:solidFill>
                          <a:effectLst/>
                        </a:rPr>
                        <a:t>Il controllo delle infestanti mediante l’impiego di prodotti a base di </a:t>
                      </a:r>
                      <a:r>
                        <a:rPr lang="it-IT" sz="1800" dirty="0" err="1">
                          <a:solidFill>
                            <a:srgbClr val="FF0000"/>
                          </a:solidFill>
                          <a:effectLst/>
                        </a:rPr>
                        <a:t>glifosate</a:t>
                      </a:r>
                      <a:r>
                        <a:rPr lang="it-IT" sz="1800" dirty="0">
                          <a:solidFill>
                            <a:srgbClr val="FF0000"/>
                          </a:solidFill>
                          <a:effectLst/>
                        </a:rPr>
                        <a:t> è consentito solo sulla copertura vegetale di fossi, scoline e capezzagne.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Sulle colture ornamentali e negli orti famigliari possono essere eseguiti trattamenti con prodotti fitosanitari ammessi dalla legislazione vigente</a:t>
                      </a:r>
                      <a:r>
                        <a:rPr lang="it-IT" sz="900" dirty="0">
                          <a:effectLst/>
                        </a:rPr>
                        <a:t>.</a:t>
                      </a:r>
                      <a:endParaRPr lang="it-I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0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1082683"/>
                  </a:ext>
                </a:extLst>
              </a:tr>
            </a:tbl>
          </a:graphicData>
        </a:graphic>
      </p:graphicFrame>
      <p:sp>
        <p:nvSpPr>
          <p:cNvPr id="9" name="Rectangle 1">
            <a:extLst>
              <a:ext uri="{FF2B5EF4-FFF2-40B4-BE49-F238E27FC236}">
                <a16:creationId xmlns:a16="http://schemas.microsoft.com/office/drawing/2014/main" id="{53B95B54-50BC-4C1B-ACFF-AE6D624324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396" y="3804572"/>
            <a:ext cx="377122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Vincolante per tutti i regolamenti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D03A8D5B-C480-4004-82AE-6AE3FD17CEFA}"/>
              </a:ext>
            </a:extLst>
          </p:cNvPr>
          <p:cNvSpPr txBox="1"/>
          <p:nvPr/>
        </p:nvSpPr>
        <p:spPr>
          <a:xfrm>
            <a:off x="4876800" y="90026"/>
            <a:ext cx="2654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NORME GENERALI</a:t>
            </a:r>
          </a:p>
        </p:txBody>
      </p:sp>
    </p:spTree>
    <p:extLst>
      <p:ext uri="{BB962C8B-B14F-4D97-AF65-F5344CB8AC3E}">
        <p14:creationId xmlns:p14="http://schemas.microsoft.com/office/powerpoint/2010/main" val="650159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070018D-3BDC-4827-84DD-C5DBCCC1723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37202" y="1763279"/>
          <a:ext cx="6117596" cy="43513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7842">
                  <a:extLst>
                    <a:ext uri="{9D8B030D-6E8A-4147-A177-3AD203B41FA5}">
                      <a16:colId xmlns:a16="http://schemas.microsoft.com/office/drawing/2014/main" val="4239557212"/>
                    </a:ext>
                  </a:extLst>
                </a:gridCol>
                <a:gridCol w="1397439">
                  <a:extLst>
                    <a:ext uri="{9D8B030D-6E8A-4147-A177-3AD203B41FA5}">
                      <a16:colId xmlns:a16="http://schemas.microsoft.com/office/drawing/2014/main" val="961578059"/>
                    </a:ext>
                  </a:extLst>
                </a:gridCol>
                <a:gridCol w="1436358">
                  <a:extLst>
                    <a:ext uri="{9D8B030D-6E8A-4147-A177-3AD203B41FA5}">
                      <a16:colId xmlns:a16="http://schemas.microsoft.com/office/drawing/2014/main" val="810280850"/>
                    </a:ext>
                  </a:extLst>
                </a:gridCol>
                <a:gridCol w="2395957">
                  <a:extLst>
                    <a:ext uri="{9D8B030D-6E8A-4147-A177-3AD203B41FA5}">
                      <a16:colId xmlns:a16="http://schemas.microsoft.com/office/drawing/2014/main" val="18825182"/>
                    </a:ext>
                  </a:extLst>
                </a:gridCol>
              </a:tblGrid>
              <a:tr h="3466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Ciliegio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Maculatura rossa, cilindrosporiosi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Rame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Eliminare - avversità non presente in etichetta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extLst>
                  <a:ext uri="{0D108BD9-81ED-4DB2-BD59-A6C34878D82A}">
                    <a16:rowId xmlns:a16="http://schemas.microsoft.com/office/drawing/2014/main" val="3294841461"/>
                  </a:ext>
                </a:extLst>
              </a:tr>
              <a:tr h="3089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Ciliegio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Maculatura rossa, cilindrosporiosi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Fenbuconazolo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Inserire con limiti d'impiego previsti per gli IBE 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extLst>
                  <a:ext uri="{0D108BD9-81ED-4DB2-BD59-A6C34878D82A}">
                    <a16:rowId xmlns:a16="http://schemas.microsoft.com/office/drawing/2014/main" val="3800049956"/>
                  </a:ext>
                </a:extLst>
              </a:tr>
              <a:tr h="5029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Fragola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Marciume bruno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Trichoderma asperellum + Trichoderma atroviride 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Inserire max 6 interventi 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extLst>
                  <a:ext uri="{0D108BD9-81ED-4DB2-BD59-A6C34878D82A}">
                    <a16:rowId xmlns:a16="http://schemas.microsoft.com/office/drawing/2014/main" val="96009786"/>
                  </a:ext>
                </a:extLst>
              </a:tr>
              <a:tr h="2602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Fragola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Marciume bruno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Fosetil Al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Inserire max 3 interventi 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extLst>
                  <a:ext uri="{0D108BD9-81ED-4DB2-BD59-A6C34878D82A}">
                    <a16:rowId xmlns:a16="http://schemas.microsoft.com/office/drawing/2014/main" val="712562715"/>
                  </a:ext>
                </a:extLst>
              </a:tr>
              <a:tr h="33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Fragola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Muffa grigia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Pythium oligandrum Ceppo M1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Inserire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extLst>
                  <a:ext uri="{0D108BD9-81ED-4DB2-BD59-A6C34878D82A}">
                    <a16:rowId xmlns:a16="http://schemas.microsoft.com/office/drawing/2014/main" val="3845341119"/>
                  </a:ext>
                </a:extLst>
              </a:tr>
              <a:tr h="3375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Fragola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Muffa grigia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Fenexamid, Fenpyrazamine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Limitare a 1 il numero degli interventi complessivi tra i due prodotti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extLst>
                  <a:ext uri="{0D108BD9-81ED-4DB2-BD59-A6C34878D82A}">
                    <a16:rowId xmlns:a16="http://schemas.microsoft.com/office/drawing/2014/main" val="3940727963"/>
                  </a:ext>
                </a:extLst>
              </a:tr>
              <a:tr h="6014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Fragola cp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Muffa grigia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Eliminare il vincolo relativo alla esecuzione degli interventi secondo le indicazioni del bollettino provinciale con max 3 interventi contro l'avversità 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extLst>
                  <a:ext uri="{0D108BD9-81ED-4DB2-BD59-A6C34878D82A}">
                    <a16:rowId xmlns:a16="http://schemas.microsoft.com/office/drawing/2014/main" val="4017608354"/>
                  </a:ext>
                </a:extLst>
              </a:tr>
              <a:tr h="3466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Fragola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Muffa grigia, oidio e antracnosi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Boscalid, Fluopyram e Penthiopyrad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Limitare a max3 interventi di SDHI sulla coltura indipendentemente dall'avversità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extLst>
                  <a:ext uri="{0D108BD9-81ED-4DB2-BD59-A6C34878D82A}">
                    <a16:rowId xmlns:a16="http://schemas.microsoft.com/office/drawing/2014/main" val="473101218"/>
                  </a:ext>
                </a:extLst>
              </a:tr>
              <a:tr h="2810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Fragola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Muffa grigia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Penthiopyrad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Inserire max 2 nel limite di 3 SDHI sulla coltura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extLst>
                  <a:ext uri="{0D108BD9-81ED-4DB2-BD59-A6C34878D82A}">
                    <a16:rowId xmlns:a16="http://schemas.microsoft.com/office/drawing/2014/main" val="2905933199"/>
                  </a:ext>
                </a:extLst>
              </a:tr>
              <a:tr h="1824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Fragola 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Oidio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Bupirimate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Limitare a max 2 interventi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extLst>
                  <a:ext uri="{0D108BD9-81ED-4DB2-BD59-A6C34878D82A}">
                    <a16:rowId xmlns:a16="http://schemas.microsoft.com/office/drawing/2014/main" val="240840781"/>
                  </a:ext>
                </a:extLst>
              </a:tr>
              <a:tr h="1824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Fragola 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Tripidi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Azadiractina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Inserire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extLst>
                  <a:ext uri="{0D108BD9-81ED-4DB2-BD59-A6C34878D82A}">
                    <a16:rowId xmlns:a16="http://schemas.microsoft.com/office/drawing/2014/main" val="1070321013"/>
                  </a:ext>
                </a:extLst>
              </a:tr>
              <a:tr h="2462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Fragola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Tripidi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Spinosad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Inserire nei limiti previsti per la coltura 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extLst>
                  <a:ext uri="{0D108BD9-81ED-4DB2-BD59-A6C34878D82A}">
                    <a16:rowId xmlns:a16="http://schemas.microsoft.com/office/drawing/2014/main" val="2589832985"/>
                  </a:ext>
                </a:extLst>
              </a:tr>
              <a:tr h="4216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Fragola pc e cp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afidi e cicaline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>
                          <a:effectLst/>
                        </a:rPr>
                        <a:t>Acetamiprid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</a:rPr>
                        <a:t>Inserire </a:t>
                      </a:r>
                      <a:r>
                        <a:rPr lang="it-IT" sz="900" dirty="0" err="1">
                          <a:effectLst/>
                        </a:rPr>
                        <a:t>max</a:t>
                      </a:r>
                      <a:r>
                        <a:rPr lang="it-IT" sz="900" dirty="0">
                          <a:effectLst/>
                        </a:rPr>
                        <a:t> 1 trattamento (in alternativa all'</a:t>
                      </a:r>
                      <a:r>
                        <a:rPr lang="it-IT" sz="900" dirty="0" err="1">
                          <a:effectLst/>
                        </a:rPr>
                        <a:t>imidacloprid</a:t>
                      </a:r>
                      <a:r>
                        <a:rPr lang="it-IT" sz="900" dirty="0">
                          <a:effectLst/>
                        </a:rPr>
                        <a:t> in </a:t>
                      </a:r>
                      <a:r>
                        <a:rPr lang="it-IT" sz="900" dirty="0" err="1">
                          <a:effectLst/>
                        </a:rPr>
                        <a:t>cp</a:t>
                      </a:r>
                      <a:r>
                        <a:rPr lang="it-IT" sz="900" dirty="0">
                          <a:effectLst/>
                        </a:rPr>
                        <a:t> e al </a:t>
                      </a:r>
                      <a:r>
                        <a:rPr lang="it-IT" sz="900" dirty="0" err="1">
                          <a:effectLst/>
                        </a:rPr>
                        <a:t>clorpirifos</a:t>
                      </a:r>
                      <a:r>
                        <a:rPr lang="it-IT" sz="900" dirty="0">
                          <a:effectLst/>
                        </a:rPr>
                        <a:t> metile in pc)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/>
                </a:tc>
                <a:extLst>
                  <a:ext uri="{0D108BD9-81ED-4DB2-BD59-A6C34878D82A}">
                    <a16:rowId xmlns:a16="http://schemas.microsoft.com/office/drawing/2014/main" val="3031435084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5BCF314B-7276-42EE-858A-5C54A69BC5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6086201"/>
              </p:ext>
            </p:extLst>
          </p:nvPr>
        </p:nvGraphicFramePr>
        <p:xfrm>
          <a:off x="199572" y="809106"/>
          <a:ext cx="11876314" cy="60475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3601">
                  <a:extLst>
                    <a:ext uri="{9D8B030D-6E8A-4147-A177-3AD203B41FA5}">
                      <a16:colId xmlns:a16="http://schemas.microsoft.com/office/drawing/2014/main" val="1340288795"/>
                    </a:ext>
                  </a:extLst>
                </a:gridCol>
                <a:gridCol w="2097284">
                  <a:extLst>
                    <a:ext uri="{9D8B030D-6E8A-4147-A177-3AD203B41FA5}">
                      <a16:colId xmlns:a16="http://schemas.microsoft.com/office/drawing/2014/main" val="1520902049"/>
                    </a:ext>
                  </a:extLst>
                </a:gridCol>
                <a:gridCol w="3062514">
                  <a:extLst>
                    <a:ext uri="{9D8B030D-6E8A-4147-A177-3AD203B41FA5}">
                      <a16:colId xmlns:a16="http://schemas.microsoft.com/office/drawing/2014/main" val="1288391196"/>
                    </a:ext>
                  </a:extLst>
                </a:gridCol>
                <a:gridCol w="4992915">
                  <a:extLst>
                    <a:ext uri="{9D8B030D-6E8A-4147-A177-3AD203B41FA5}">
                      <a16:colId xmlns:a16="http://schemas.microsoft.com/office/drawing/2014/main" val="1579567784"/>
                    </a:ext>
                  </a:extLst>
                </a:gridCol>
              </a:tblGrid>
              <a:tr h="3853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Ciliegio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E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Maculatura rossa,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cilindrosporiosi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E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Rame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E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Eliminare - avversità non presente in etichetta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E0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4871063"/>
                  </a:ext>
                </a:extLst>
              </a:tr>
              <a:tr h="3434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Ciliegio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E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Maculatura rossa,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cilindrosporiosi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E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Fenbuconazolo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E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con limiti d'impiego previsti per gli IBE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E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109080"/>
                  </a:ext>
                </a:extLst>
              </a:tr>
              <a:tr h="5590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Fragola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Marciume bruno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Trichoderma asperellum + Trichoderma atroviride 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Inserire max 6 interventi 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5530495"/>
                  </a:ext>
                </a:extLst>
              </a:tr>
              <a:tr h="2893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Fragola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7C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Marciume bruno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7C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Fosetil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Al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7C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3 interventi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7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0740290"/>
                  </a:ext>
                </a:extLst>
              </a:tr>
              <a:tr h="3704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Fragola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Muffa grigia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Pythium oligandrum Ceppo M1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0633601"/>
                  </a:ext>
                </a:extLst>
              </a:tr>
              <a:tr h="3751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Fragola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7C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Muffa grigia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7C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Fenexamid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Fenpyrazamine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7C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Limitare a 1 il n. degli interventi  tra i due prodotti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7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80193"/>
                  </a:ext>
                </a:extLst>
              </a:tr>
              <a:tr h="6685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Fragola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Muffa grigia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Eliminare il vincolo relativo alla esecuzione degli interventi secondo le indicazioni del bollettino provinciale con max 3 interventi contro l'avversità 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604602"/>
                  </a:ext>
                </a:extLst>
              </a:tr>
              <a:tr h="3853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Fragola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7C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Muffa grigia, oidio 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antracnosi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7C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Boscalid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Fluopyram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Penthiopyrad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7C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Limitare a max3 interventi di SDHI sulla coltura indipendentemente dall'avversità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7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103443"/>
                  </a:ext>
                </a:extLst>
              </a:tr>
              <a:tr h="3124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Fragola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Muffa grigia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Penthiopyrad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Inserire max 2 nel limite di 3 SDHI sulla coltura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4391052"/>
                  </a:ext>
                </a:extLst>
              </a:tr>
              <a:tr h="2028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Fragola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7C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Oidio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7C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Bupirimate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7C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Limitare a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2 interventi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7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339959"/>
                  </a:ext>
                </a:extLst>
              </a:tr>
              <a:tr h="2028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Fragola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Tripidi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Azadiractina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393878"/>
                  </a:ext>
                </a:extLst>
              </a:tr>
              <a:tr h="2737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Fragola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7C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Tripidi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7C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Spinosad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7C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nei limiti previsti per la coltura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C7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842924"/>
                  </a:ext>
                </a:extLst>
              </a:tr>
              <a:tr h="4686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Fragola pc 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Afidi e cicaline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Acetamiprid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1 trattamento (in alternativa all'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imidacloprid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in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cp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 al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clorpirifos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metile in pc)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8" marR="42568" marT="0" marB="0">
                    <a:solidFill>
                      <a:srgbClr val="FFA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902410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1308737B-D077-4100-B1DC-E92ADA52EE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856476"/>
              </p:ext>
            </p:extLst>
          </p:nvPr>
        </p:nvGraphicFramePr>
        <p:xfrm>
          <a:off x="199572" y="246743"/>
          <a:ext cx="11876314" cy="5925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6314">
                  <a:extLst>
                    <a:ext uri="{9D8B030D-6E8A-4147-A177-3AD203B41FA5}">
                      <a16:colId xmlns:a16="http://schemas.microsoft.com/office/drawing/2014/main" val="1800211252"/>
                    </a:ext>
                  </a:extLst>
                </a:gridCol>
                <a:gridCol w="2119085">
                  <a:extLst>
                    <a:ext uri="{9D8B030D-6E8A-4147-A177-3AD203B41FA5}">
                      <a16:colId xmlns:a16="http://schemas.microsoft.com/office/drawing/2014/main" val="2409155229"/>
                    </a:ext>
                  </a:extLst>
                </a:gridCol>
                <a:gridCol w="3062515">
                  <a:extLst>
                    <a:ext uri="{9D8B030D-6E8A-4147-A177-3AD203B41FA5}">
                      <a16:colId xmlns:a16="http://schemas.microsoft.com/office/drawing/2014/main" val="2787545245"/>
                    </a:ext>
                  </a:extLst>
                </a:gridCol>
                <a:gridCol w="4978400">
                  <a:extLst>
                    <a:ext uri="{9D8B030D-6E8A-4147-A177-3AD203B41FA5}">
                      <a16:colId xmlns:a16="http://schemas.microsoft.com/office/drawing/2014/main" val="867927264"/>
                    </a:ext>
                  </a:extLst>
                </a:gridCol>
              </a:tblGrid>
              <a:tr h="3316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244725"/>
                  </a:ext>
                </a:extLst>
              </a:tr>
              <a:tr h="21909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FRUTTICOLE E VITE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2554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3502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8457AD5A-39BB-439D-875E-D5D8781136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208922"/>
              </p:ext>
            </p:extLst>
          </p:nvPr>
        </p:nvGraphicFramePr>
        <p:xfrm>
          <a:off x="199572" y="246743"/>
          <a:ext cx="11876314" cy="5925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6314">
                  <a:extLst>
                    <a:ext uri="{9D8B030D-6E8A-4147-A177-3AD203B41FA5}">
                      <a16:colId xmlns:a16="http://schemas.microsoft.com/office/drawing/2014/main" val="1800211252"/>
                    </a:ext>
                  </a:extLst>
                </a:gridCol>
                <a:gridCol w="2720186">
                  <a:extLst>
                    <a:ext uri="{9D8B030D-6E8A-4147-A177-3AD203B41FA5}">
                      <a16:colId xmlns:a16="http://schemas.microsoft.com/office/drawing/2014/main" val="2409155229"/>
                    </a:ext>
                  </a:extLst>
                </a:gridCol>
                <a:gridCol w="2533985">
                  <a:extLst>
                    <a:ext uri="{9D8B030D-6E8A-4147-A177-3AD203B41FA5}">
                      <a16:colId xmlns:a16="http://schemas.microsoft.com/office/drawing/2014/main" val="2787545245"/>
                    </a:ext>
                  </a:extLst>
                </a:gridCol>
                <a:gridCol w="4905829">
                  <a:extLst>
                    <a:ext uri="{9D8B030D-6E8A-4147-A177-3AD203B41FA5}">
                      <a16:colId xmlns:a16="http://schemas.microsoft.com/office/drawing/2014/main" val="867927264"/>
                    </a:ext>
                  </a:extLst>
                </a:gridCol>
              </a:tblGrid>
              <a:tr h="3316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244725"/>
                  </a:ext>
                </a:extLst>
              </a:tr>
              <a:tr h="21909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FRUTTICOLE E VITE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255454"/>
                  </a:ext>
                </a:extLst>
              </a:tr>
            </a:tbl>
          </a:graphicData>
        </a:graphic>
      </p:graphicFrame>
      <p:graphicFrame>
        <p:nvGraphicFramePr>
          <p:cNvPr id="8" name="Segnaposto contenuto 7">
            <a:extLst>
              <a:ext uri="{FF2B5EF4-FFF2-40B4-BE49-F238E27FC236}">
                <a16:creationId xmlns:a16="http://schemas.microsoft.com/office/drawing/2014/main" id="{F3A6FD03-2097-4A9B-85EC-5E30DE8F68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501878"/>
              </p:ext>
            </p:extLst>
          </p:nvPr>
        </p:nvGraphicFramePr>
        <p:xfrm>
          <a:off x="199572" y="839313"/>
          <a:ext cx="11876313" cy="5869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3600">
                  <a:extLst>
                    <a:ext uri="{9D8B030D-6E8A-4147-A177-3AD203B41FA5}">
                      <a16:colId xmlns:a16="http://schemas.microsoft.com/office/drawing/2014/main" val="1036687570"/>
                    </a:ext>
                  </a:extLst>
                </a:gridCol>
                <a:gridCol w="2712900">
                  <a:extLst>
                    <a:ext uri="{9D8B030D-6E8A-4147-A177-3AD203B41FA5}">
                      <a16:colId xmlns:a16="http://schemas.microsoft.com/office/drawing/2014/main" val="3196537767"/>
                    </a:ext>
                  </a:extLst>
                </a:gridCol>
                <a:gridCol w="2533985">
                  <a:extLst>
                    <a:ext uri="{9D8B030D-6E8A-4147-A177-3AD203B41FA5}">
                      <a16:colId xmlns:a16="http://schemas.microsoft.com/office/drawing/2014/main" val="159541933"/>
                    </a:ext>
                  </a:extLst>
                </a:gridCol>
                <a:gridCol w="4905828">
                  <a:extLst>
                    <a:ext uri="{9D8B030D-6E8A-4147-A177-3AD203B41FA5}">
                      <a16:colId xmlns:a16="http://schemas.microsoft.com/office/drawing/2014/main" val="19680894"/>
                    </a:ext>
                  </a:extLst>
                </a:gridCol>
              </a:tblGrid>
              <a:tr h="223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</a:rPr>
                        <a:t>Melo</a:t>
                      </a:r>
                      <a:endParaRPr lang="it-IT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Oidio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Bupirimate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Limitare a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2 interventi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0020626"/>
                  </a:ext>
                </a:extLst>
              </a:tr>
              <a:tr h="223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</a:rPr>
                        <a:t>Melo</a:t>
                      </a:r>
                      <a:endParaRPr lang="it-IT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Oidio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Bicarbonato di potassio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3389082"/>
                  </a:ext>
                </a:extLst>
              </a:tr>
              <a:tr h="4243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</a:rPr>
                        <a:t>Melo </a:t>
                      </a:r>
                      <a:endParaRPr lang="it-IT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Ticchiolatura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Dithianon+captano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Max 14 interventi, eliminare limite dei 12 interventi per le cv prima di Golden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9217786"/>
                  </a:ext>
                </a:extLst>
              </a:tr>
              <a:tr h="223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</a:rPr>
                        <a:t>Melo </a:t>
                      </a:r>
                      <a:endParaRPr lang="it-IT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Ticchiolatura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Zolfo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057831"/>
                  </a:ext>
                </a:extLst>
              </a:tr>
              <a:tr h="7393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</a:rPr>
                        <a:t>Melo </a:t>
                      </a:r>
                      <a:endParaRPr lang="it-IT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Ticchiolatura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Mancozeb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2 trattamenti entro la caduta dei petali nel limite di 5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ditiocarbammati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, l'utilizzo di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mancozeb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determina una riduzione del rame a 5 kg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5601480"/>
                  </a:ext>
                </a:extLst>
              </a:tr>
              <a:tr h="223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</a:rPr>
                        <a:t>Melo </a:t>
                      </a:r>
                      <a:endParaRPr lang="it-IT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Ticchiolatura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Strobilurine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Eliminare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093968"/>
                  </a:ext>
                </a:extLst>
              </a:tr>
              <a:tr h="223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</a:rPr>
                        <a:t>Melo</a:t>
                      </a:r>
                      <a:endParaRPr lang="it-IT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Ticchiolatura e oidio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Fluxapyroxad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nei limiti degli SDHI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317167"/>
                  </a:ext>
                </a:extLst>
              </a:tr>
              <a:tr h="3365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</a:rPr>
                        <a:t>Melo</a:t>
                      </a:r>
                      <a:endParaRPr lang="it-IT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Nectria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Tiofanate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metile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2 trattamenti nella fase di post-raccolta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3509624"/>
                  </a:ext>
                </a:extLst>
              </a:tr>
              <a:tr h="680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</a:rPr>
                        <a:t>Melo </a:t>
                      </a:r>
                      <a:endParaRPr lang="it-IT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Carpocapsa, </a:t>
                      </a:r>
                      <a:r>
                        <a:rPr lang="it-IT" sz="1800" dirty="0" err="1">
                          <a:effectLst/>
                        </a:rPr>
                        <a:t>Archips</a:t>
                      </a:r>
                      <a:r>
                        <a:rPr lang="it-IT" sz="1800" dirty="0">
                          <a:effectLst/>
                        </a:rPr>
                        <a:t>, </a:t>
                      </a:r>
                      <a:r>
                        <a:rPr lang="it-IT" sz="1800" dirty="0" err="1">
                          <a:effectLst/>
                        </a:rPr>
                        <a:t>Pandemis</a:t>
                      </a:r>
                      <a:r>
                        <a:rPr lang="it-IT" sz="1800" dirty="0">
                          <a:effectLst/>
                        </a:rPr>
                        <a:t>, </a:t>
                      </a:r>
                      <a:r>
                        <a:rPr lang="it-IT" sz="1800" dirty="0" err="1">
                          <a:effectLst/>
                        </a:rPr>
                        <a:t>Eulia</a:t>
                      </a:r>
                      <a:r>
                        <a:rPr lang="it-IT" sz="1800" dirty="0">
                          <a:effectLst/>
                        </a:rPr>
                        <a:t>, Capua, </a:t>
                      </a:r>
                      <a:r>
                        <a:rPr lang="it-IT" sz="1800" dirty="0" err="1">
                          <a:effectLst/>
                        </a:rPr>
                        <a:t>Cemiostoma</a:t>
                      </a:r>
                      <a:r>
                        <a:rPr lang="it-IT" sz="1800" dirty="0">
                          <a:effectLst/>
                        </a:rPr>
                        <a:t>, </a:t>
                      </a:r>
                      <a:r>
                        <a:rPr lang="it-IT" sz="1800" dirty="0" err="1">
                          <a:effectLst/>
                        </a:rPr>
                        <a:t>Llitocollete</a:t>
                      </a:r>
                      <a:r>
                        <a:rPr lang="it-IT" sz="1800" dirty="0">
                          <a:effectLst/>
                        </a:rPr>
                        <a:t>, </a:t>
                      </a:r>
                      <a:r>
                        <a:rPr lang="it-IT" sz="1800" dirty="0" err="1">
                          <a:effectLst/>
                        </a:rPr>
                        <a:t>Cidia</a:t>
                      </a:r>
                      <a:r>
                        <a:rPr lang="it-IT" sz="1800" dirty="0">
                          <a:effectLst/>
                        </a:rPr>
                        <a:t> molesta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Spinetoram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1 intervento all'anno indipendentemente dall'avversità nel limite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di 3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spinosine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41183"/>
                  </a:ext>
                </a:extLst>
              </a:tr>
              <a:tr h="223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</a:rPr>
                        <a:t>Melo</a:t>
                      </a:r>
                      <a:endParaRPr lang="it-IT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Mosca della frutta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Proteine idrolizzate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8481959"/>
                  </a:ext>
                </a:extLst>
              </a:tr>
              <a:tr h="223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</a:rPr>
                        <a:t>Melo</a:t>
                      </a:r>
                      <a:endParaRPr lang="it-IT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effectLst/>
                        </a:rPr>
                        <a:t>Ostrinia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r>
                        <a:rPr lang="it-IT" sz="1800" dirty="0" err="1">
                          <a:effectLst/>
                        </a:rPr>
                        <a:t>nubilalis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Indoxacarb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avversità e prodotto nei limiti già previsti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392820"/>
                  </a:ext>
                </a:extLst>
              </a:tr>
              <a:tr h="223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</a:rPr>
                        <a:t>Melo </a:t>
                      </a:r>
                      <a:endParaRPr lang="it-IT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Carpocapsa, Orgia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Diflubenzuron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Revocato, Escludere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1F8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282352"/>
                  </a:ext>
                </a:extLst>
              </a:tr>
              <a:tr h="223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</a:rPr>
                        <a:t>Melo </a:t>
                      </a:r>
                      <a:endParaRPr lang="it-IT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Cocciniglia di San </a:t>
                      </a:r>
                      <a:r>
                        <a:rPr lang="it-IT" sz="1800" dirty="0" err="1">
                          <a:effectLst/>
                        </a:rPr>
                        <a:t>Josè</a:t>
                      </a:r>
                      <a:r>
                        <a:rPr lang="it-IT" sz="1800" dirty="0">
                          <a:effectLst/>
                        </a:rPr>
                        <a:t> 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Buprofezin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Revocato, Escludere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6225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1423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8457AD5A-39BB-439D-875E-D5D8781136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320887"/>
              </p:ext>
            </p:extLst>
          </p:nvPr>
        </p:nvGraphicFramePr>
        <p:xfrm>
          <a:off x="199572" y="246743"/>
          <a:ext cx="11876314" cy="5925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4085">
                  <a:extLst>
                    <a:ext uri="{9D8B030D-6E8A-4147-A177-3AD203B41FA5}">
                      <a16:colId xmlns:a16="http://schemas.microsoft.com/office/drawing/2014/main" val="1800211252"/>
                    </a:ext>
                  </a:extLst>
                </a:gridCol>
                <a:gridCol w="3091543">
                  <a:extLst>
                    <a:ext uri="{9D8B030D-6E8A-4147-A177-3AD203B41FA5}">
                      <a16:colId xmlns:a16="http://schemas.microsoft.com/office/drawing/2014/main" val="2409155229"/>
                    </a:ext>
                  </a:extLst>
                </a:gridCol>
                <a:gridCol w="1930400">
                  <a:extLst>
                    <a:ext uri="{9D8B030D-6E8A-4147-A177-3AD203B41FA5}">
                      <a16:colId xmlns:a16="http://schemas.microsoft.com/office/drawing/2014/main" val="2787545245"/>
                    </a:ext>
                  </a:extLst>
                </a:gridCol>
                <a:gridCol w="5370286">
                  <a:extLst>
                    <a:ext uri="{9D8B030D-6E8A-4147-A177-3AD203B41FA5}">
                      <a16:colId xmlns:a16="http://schemas.microsoft.com/office/drawing/2014/main" val="867927264"/>
                    </a:ext>
                  </a:extLst>
                </a:gridCol>
              </a:tblGrid>
              <a:tr h="3316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244725"/>
                  </a:ext>
                </a:extLst>
              </a:tr>
              <a:tr h="21909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FRUTTICOLE E VITE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255454"/>
                  </a:ext>
                </a:extLst>
              </a:tr>
            </a:tbl>
          </a:graphicData>
        </a:graphic>
      </p:graphicFrame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30310927-68F1-43D9-9A23-2D0B224C63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3177341"/>
              </p:ext>
            </p:extLst>
          </p:nvPr>
        </p:nvGraphicFramePr>
        <p:xfrm>
          <a:off x="199572" y="839313"/>
          <a:ext cx="11876314" cy="57179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4085">
                  <a:extLst>
                    <a:ext uri="{9D8B030D-6E8A-4147-A177-3AD203B41FA5}">
                      <a16:colId xmlns:a16="http://schemas.microsoft.com/office/drawing/2014/main" val="3951923473"/>
                    </a:ext>
                  </a:extLst>
                </a:gridCol>
                <a:gridCol w="3106057">
                  <a:extLst>
                    <a:ext uri="{9D8B030D-6E8A-4147-A177-3AD203B41FA5}">
                      <a16:colId xmlns:a16="http://schemas.microsoft.com/office/drawing/2014/main" val="3669799555"/>
                    </a:ext>
                  </a:extLst>
                </a:gridCol>
                <a:gridCol w="1930400">
                  <a:extLst>
                    <a:ext uri="{9D8B030D-6E8A-4147-A177-3AD203B41FA5}">
                      <a16:colId xmlns:a16="http://schemas.microsoft.com/office/drawing/2014/main" val="2731064307"/>
                    </a:ext>
                  </a:extLst>
                </a:gridCol>
                <a:gridCol w="5355772">
                  <a:extLst>
                    <a:ext uri="{9D8B030D-6E8A-4147-A177-3AD203B41FA5}">
                      <a16:colId xmlns:a16="http://schemas.microsoft.com/office/drawing/2014/main" val="1701470359"/>
                    </a:ext>
                  </a:extLst>
                </a:gridCol>
              </a:tblGrid>
              <a:tr h="2096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Melo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Cimice asiatica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Inserimento avversità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134449"/>
                  </a:ext>
                </a:extLst>
              </a:tr>
              <a:tr h="1977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Melo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Cimice asiatica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Clorpirifos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metile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nei limiti dei fosforganici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rgbClr val="F1F8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3524249"/>
                  </a:ext>
                </a:extLst>
              </a:tr>
              <a:tr h="398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Melo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Cimice asiatica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Acetamiprid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2 interventi indipendentemente dall'avversità 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591384"/>
                  </a:ext>
                </a:extLst>
              </a:tr>
              <a:tr h="6814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Melo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Afide grigio e afide lanigero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Acetamiprid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Togliere dall'avversità e limitare ad 1 gli interventi con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imidacloprid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clothianidin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e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tiamethoxam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indipendentemente dall'avversità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rgbClr val="F1F8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0091937"/>
                  </a:ext>
                </a:extLst>
              </a:tr>
              <a:tr h="398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Melo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Afide verde e mosca della frutta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Acetamiprid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Max 2 interventi indipendentemente dall'avversità 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3577841"/>
                  </a:ext>
                </a:extLst>
              </a:tr>
              <a:tr h="8076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Melo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Cemiostoma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Litocollete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Acetamiprid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Max 2 interventi indipendentemente dall'avversità e limitare a 1 gli interventi con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imidacloprid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clotianidin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e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tiametoxam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indipendentemente dall'avversità 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rgbClr val="F1F8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0109454"/>
                  </a:ext>
                </a:extLst>
              </a:tr>
              <a:tr h="3089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Melo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Cimice asiatica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Thiacloprid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nei limiti previsti per la coltura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0730609"/>
                  </a:ext>
                </a:extLst>
              </a:tr>
              <a:tr h="2928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Melo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Afide lanigero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Clorpirifos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etile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nei limiti previsti per la coltura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rgbClr val="F1F8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8548492"/>
                  </a:ext>
                </a:extLst>
              </a:tr>
              <a:tr h="597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Melo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Cimice asiatica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Tau-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fluvalinate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2 trattamenti nel limite di 3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piretroidi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sulla coltura fra tau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fluvalinate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deltametrina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ed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etofenprox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718214"/>
                  </a:ext>
                </a:extLst>
              </a:tr>
              <a:tr h="5836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Melo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Cimice asiatica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Deltametrina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rgbClr val="F1F8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2 trattamenti nel limite di 3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piretroidi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sulla coltura fra tau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fluvalinate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deltametrina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ed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etofenprox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rgbClr val="F1F8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4695477"/>
                  </a:ext>
                </a:extLst>
              </a:tr>
              <a:tr h="597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Melo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Cidia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pomonella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,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Cidia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del pesco, Cicaline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Etofenprox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2 trattamenti nel limite di 3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piretroidi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sulla coltura fra tau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fluvalinate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deltametrina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ed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etofenprox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958" marR="41958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772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1401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8457AD5A-39BB-439D-875E-D5D8781136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109277"/>
              </p:ext>
            </p:extLst>
          </p:nvPr>
        </p:nvGraphicFramePr>
        <p:xfrm>
          <a:off x="199572" y="246743"/>
          <a:ext cx="11876314" cy="5925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4085">
                  <a:extLst>
                    <a:ext uri="{9D8B030D-6E8A-4147-A177-3AD203B41FA5}">
                      <a16:colId xmlns:a16="http://schemas.microsoft.com/office/drawing/2014/main" val="1800211252"/>
                    </a:ext>
                  </a:extLst>
                </a:gridCol>
                <a:gridCol w="3091543">
                  <a:extLst>
                    <a:ext uri="{9D8B030D-6E8A-4147-A177-3AD203B41FA5}">
                      <a16:colId xmlns:a16="http://schemas.microsoft.com/office/drawing/2014/main" val="2409155229"/>
                    </a:ext>
                  </a:extLst>
                </a:gridCol>
                <a:gridCol w="2380343">
                  <a:extLst>
                    <a:ext uri="{9D8B030D-6E8A-4147-A177-3AD203B41FA5}">
                      <a16:colId xmlns:a16="http://schemas.microsoft.com/office/drawing/2014/main" val="2787545245"/>
                    </a:ext>
                  </a:extLst>
                </a:gridCol>
                <a:gridCol w="4920343">
                  <a:extLst>
                    <a:ext uri="{9D8B030D-6E8A-4147-A177-3AD203B41FA5}">
                      <a16:colId xmlns:a16="http://schemas.microsoft.com/office/drawing/2014/main" val="867927264"/>
                    </a:ext>
                  </a:extLst>
                </a:gridCol>
              </a:tblGrid>
              <a:tr h="3316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244725"/>
                  </a:ext>
                </a:extLst>
              </a:tr>
              <a:tr h="21909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FRUTTICOLE E VITE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255454"/>
                  </a:ext>
                </a:extLst>
              </a:tr>
            </a:tbl>
          </a:graphicData>
        </a:graphic>
      </p:graphicFrame>
      <p:graphicFrame>
        <p:nvGraphicFramePr>
          <p:cNvPr id="6" name="Segnaposto contenuto 5">
            <a:extLst>
              <a:ext uri="{FF2B5EF4-FFF2-40B4-BE49-F238E27FC236}">
                <a16:creationId xmlns:a16="http://schemas.microsoft.com/office/drawing/2014/main" id="{8AACDF40-EA9C-4E02-97BB-F648CFC8FD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6084762"/>
              </p:ext>
            </p:extLst>
          </p:nvPr>
        </p:nvGraphicFramePr>
        <p:xfrm>
          <a:off x="199572" y="839313"/>
          <a:ext cx="11876313" cy="59944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0969">
                  <a:extLst>
                    <a:ext uri="{9D8B030D-6E8A-4147-A177-3AD203B41FA5}">
                      <a16:colId xmlns:a16="http://schemas.microsoft.com/office/drawing/2014/main" val="3655455545"/>
                    </a:ext>
                  </a:extLst>
                </a:gridCol>
                <a:gridCol w="3174745">
                  <a:extLst>
                    <a:ext uri="{9D8B030D-6E8A-4147-A177-3AD203B41FA5}">
                      <a16:colId xmlns:a16="http://schemas.microsoft.com/office/drawing/2014/main" val="3433455205"/>
                    </a:ext>
                  </a:extLst>
                </a:gridCol>
                <a:gridCol w="2361719">
                  <a:extLst>
                    <a:ext uri="{9D8B030D-6E8A-4147-A177-3AD203B41FA5}">
                      <a16:colId xmlns:a16="http://schemas.microsoft.com/office/drawing/2014/main" val="1971658420"/>
                    </a:ext>
                  </a:extLst>
                </a:gridCol>
                <a:gridCol w="4918880">
                  <a:extLst>
                    <a:ext uri="{9D8B030D-6E8A-4147-A177-3AD203B41FA5}">
                      <a16:colId xmlns:a16="http://schemas.microsoft.com/office/drawing/2014/main" val="3238886717"/>
                    </a:ext>
                  </a:extLst>
                </a:gridCol>
              </a:tblGrid>
              <a:tr h="226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Nocciolo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ACF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ACF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Vari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ACF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Vedi nuova scheda tecnica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ACF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468100"/>
                  </a:ext>
                </a:extLst>
              </a:tr>
              <a:tr h="226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Nocciolo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2EE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Cimice asiatica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2EE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Deltametrina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2EE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in alternativa agli altri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piretroidi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2EE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2874"/>
                  </a:ext>
                </a:extLst>
              </a:tr>
              <a:tr h="2823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Noce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ACF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Batteriosi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ACF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Mancozeb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ACF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Portare da 2 a 3 interventi/anno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ACF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1280698"/>
                  </a:ext>
                </a:extLst>
              </a:tr>
              <a:tr h="226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Noce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2EE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Antracnosi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2EE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Tebuconazolo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2EE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2 interventi/anno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2EE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225825"/>
                  </a:ext>
                </a:extLst>
              </a:tr>
              <a:tr h="4076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Olivo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ABD5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Cocciniglia mezzo grano di pepe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ABD5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Buprofezin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ABD5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Revocato, Escludere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AB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4912792"/>
                  </a:ext>
                </a:extLst>
              </a:tr>
              <a:tr h="226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Olivo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3F1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Tignola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3F1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Spinetoram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3F1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1 intervento all'anno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3F1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116666"/>
                  </a:ext>
                </a:extLst>
              </a:tr>
              <a:tr h="226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Olivo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ABD5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Mosca 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ABD5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Acetamiprid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ABD5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in alternativa all'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imidacloprid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AB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046773"/>
                  </a:ext>
                </a:extLst>
              </a:tr>
              <a:tr h="226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Olivo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3F1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Cecidomia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3F1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3F1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avversità e consigli agronomici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3F1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871703"/>
                  </a:ext>
                </a:extLst>
              </a:tr>
              <a:tr h="418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6DFB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Maculatura bruna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6DFB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Iprodione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6DFB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Escludere, impiegabile fino al 5 giugno 2018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6DF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389740"/>
                  </a:ext>
                </a:extLst>
              </a:tr>
              <a:tr h="7397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CF6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Ticchiolatura e maculatura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CF6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Captano +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dithianon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+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mancozeb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CF6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Max 12 interventi, di cui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2 con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mancozeb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da impiegarsi fino alla fase di caduta petali, l'utilizzo di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mancozeb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determina una riduzione del rame a 5 kg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CF6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0916720"/>
                  </a:ext>
                </a:extLst>
              </a:tr>
              <a:tr h="4302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6DFB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Ticchiolatura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6DFB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6DFB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Togliere asterisco seconda colonna "impiegabile fino al 15 giugno" perché non vale per il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thiram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6DF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2157453"/>
                  </a:ext>
                </a:extLst>
              </a:tr>
              <a:tr h="4302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CF6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Ticchiolatura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CF6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Propineb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CF6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Eliminare difficilmente impiegabile perché fitotossico su principali cv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CF6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9834061"/>
                  </a:ext>
                </a:extLst>
              </a:tr>
              <a:tr h="3351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6DFB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Ticchiolatura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6DFB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Zolfo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6DFB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6DF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248235"/>
                  </a:ext>
                </a:extLst>
              </a:tr>
              <a:tr h="4302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CF6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Ticchiolatura, Maculatura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CF6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Fluxapyroxad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CF6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nei limiti degli SDHI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CF6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302785"/>
                  </a:ext>
                </a:extLst>
              </a:tr>
              <a:tr h="226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6DFB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Nectria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6DFB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Tiofanate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metile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6DFB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Solo in post-raccolta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2 trattamenti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D6DF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648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2458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8457AD5A-39BB-439D-875E-D5D8781136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0755691"/>
              </p:ext>
            </p:extLst>
          </p:nvPr>
        </p:nvGraphicFramePr>
        <p:xfrm>
          <a:off x="199572" y="246743"/>
          <a:ext cx="11876314" cy="5925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4085">
                  <a:extLst>
                    <a:ext uri="{9D8B030D-6E8A-4147-A177-3AD203B41FA5}">
                      <a16:colId xmlns:a16="http://schemas.microsoft.com/office/drawing/2014/main" val="180021125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40915522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787545245"/>
                    </a:ext>
                  </a:extLst>
                </a:gridCol>
                <a:gridCol w="5413829">
                  <a:extLst>
                    <a:ext uri="{9D8B030D-6E8A-4147-A177-3AD203B41FA5}">
                      <a16:colId xmlns:a16="http://schemas.microsoft.com/office/drawing/2014/main" val="867927264"/>
                    </a:ext>
                  </a:extLst>
                </a:gridCol>
              </a:tblGrid>
              <a:tr h="3316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244725"/>
                  </a:ext>
                </a:extLst>
              </a:tr>
              <a:tr h="21909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FRUTTICOLE E VITE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255454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51F1D532-4BD8-48C4-B5B3-3C1C9EC6D7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401453"/>
              </p:ext>
            </p:extLst>
          </p:nvPr>
        </p:nvGraphicFramePr>
        <p:xfrm>
          <a:off x="199572" y="839314"/>
          <a:ext cx="11876313" cy="59988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6714">
                  <a:extLst>
                    <a:ext uri="{9D8B030D-6E8A-4147-A177-3AD203B41FA5}">
                      <a16:colId xmlns:a16="http://schemas.microsoft.com/office/drawing/2014/main" val="3533458612"/>
                    </a:ext>
                  </a:extLst>
                </a:gridCol>
                <a:gridCol w="3106057">
                  <a:extLst>
                    <a:ext uri="{9D8B030D-6E8A-4147-A177-3AD203B41FA5}">
                      <a16:colId xmlns:a16="http://schemas.microsoft.com/office/drawing/2014/main" val="3676899536"/>
                    </a:ext>
                  </a:extLst>
                </a:gridCol>
                <a:gridCol w="2249714">
                  <a:extLst>
                    <a:ext uri="{9D8B030D-6E8A-4147-A177-3AD203B41FA5}">
                      <a16:colId xmlns:a16="http://schemas.microsoft.com/office/drawing/2014/main" val="2956556089"/>
                    </a:ext>
                  </a:extLst>
                </a:gridCol>
                <a:gridCol w="5413828">
                  <a:extLst>
                    <a:ext uri="{9D8B030D-6E8A-4147-A177-3AD203B41FA5}">
                      <a16:colId xmlns:a16="http://schemas.microsoft.com/office/drawing/2014/main" val="2599737689"/>
                    </a:ext>
                  </a:extLst>
                </a:gridCol>
              </a:tblGrid>
              <a:tr h="241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Cimice asiatica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Tau-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fluvalinate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2 nei limiti dei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piretroidi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247683"/>
                  </a:ext>
                </a:extLst>
              </a:tr>
              <a:tr h="241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BFD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Cimice asiatica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BFD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Deltametrina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BFD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2 nei limiti dei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piretroidi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BFD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0600255"/>
                  </a:ext>
                </a:extLst>
              </a:tr>
              <a:tr h="241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Cidia molesta 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Etofenprox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2 nei limiti dei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piretroidi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0559988"/>
                  </a:ext>
                </a:extLst>
              </a:tr>
              <a:tr h="241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BFD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Carpocapsa, Orgia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BFD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Diflubenzuron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BFD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Revocato, Escludere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BFD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060853"/>
                  </a:ext>
                </a:extLst>
              </a:tr>
              <a:tr h="241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Cocciniglia di San Josè 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Buprofezin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Revocato, Escludere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1922048"/>
                  </a:ext>
                </a:extLst>
              </a:tr>
              <a:tr h="241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BFD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Mosca della frutta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BFD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Proteine idrolizzate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BFD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BFD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227352"/>
                  </a:ext>
                </a:extLst>
              </a:tr>
              <a:tr h="3726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Carpocapsa,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Archips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Pandemis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Eulia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Cemiostoma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Litocollete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Cidia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molesta e Psilla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Spinetoram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1 intervento all'anno nel limite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3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spinosine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148433"/>
                  </a:ext>
                </a:extLst>
              </a:tr>
              <a:tr h="241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BFD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Eriosoma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BFD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BFD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Eliminare avversità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BFD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973395"/>
                  </a:ext>
                </a:extLst>
              </a:tr>
              <a:tr h="507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Rodilegno giallo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Criteri d'intervento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Adeguare la soglia a quella del melo. Intervenire dopo 3 settimane dall'inizio del volo rilevato da trappole sessuali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001693"/>
                  </a:ext>
                </a:extLst>
              </a:tr>
              <a:tr h="507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Pero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BFD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Eriofide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vescicoloso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BFD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Criteri d'intervento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BFD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Eliminare vincolo: intervenire a rottura gemme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BFD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345282"/>
                  </a:ext>
                </a:extLst>
              </a:tr>
              <a:tr h="3353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Pesco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Oidio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Fluxapyroxad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nei limiti degli SDHI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DD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6857396"/>
                  </a:ext>
                </a:extLst>
              </a:tr>
              <a:tr h="241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Pesco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Oidio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Bupirimate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Limitare a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2 interventi perché H351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EF5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5603349"/>
                  </a:ext>
                </a:extLst>
              </a:tr>
              <a:tr h="4595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Pesco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Monilia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Fenexamid , Fenpyrazamine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Limitare a 3 il numero interventi tra i due prodotti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DD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5525409"/>
                  </a:ext>
                </a:extLst>
              </a:tr>
              <a:tr h="241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Pesco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Monilia, oidio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Penthiopirad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 2 nei limiti degli SDHI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EF5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942968"/>
                  </a:ext>
                </a:extLst>
              </a:tr>
              <a:tr h="4595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Pesco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Bolla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chemeClr val="tx1"/>
                          </a:solidFill>
                          <a:effectLst/>
                        </a:rPr>
                        <a:t>Tiram+Ziram+Captano</a:t>
                      </a:r>
                      <a:endParaRPr lang="it-IT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Max 4 interventi indipendentemente dall'avversità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DD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385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4361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8457AD5A-39BB-439D-875E-D5D8781136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312403"/>
              </p:ext>
            </p:extLst>
          </p:nvPr>
        </p:nvGraphicFramePr>
        <p:xfrm>
          <a:off x="199572" y="246743"/>
          <a:ext cx="11876314" cy="5925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4085">
                  <a:extLst>
                    <a:ext uri="{9D8B030D-6E8A-4147-A177-3AD203B41FA5}">
                      <a16:colId xmlns:a16="http://schemas.microsoft.com/office/drawing/2014/main" val="1800211252"/>
                    </a:ext>
                  </a:extLst>
                </a:gridCol>
                <a:gridCol w="2786743">
                  <a:extLst>
                    <a:ext uri="{9D8B030D-6E8A-4147-A177-3AD203B41FA5}">
                      <a16:colId xmlns:a16="http://schemas.microsoft.com/office/drawing/2014/main" val="2409155229"/>
                    </a:ext>
                  </a:extLst>
                </a:gridCol>
                <a:gridCol w="2017486">
                  <a:extLst>
                    <a:ext uri="{9D8B030D-6E8A-4147-A177-3AD203B41FA5}">
                      <a16:colId xmlns:a16="http://schemas.microsoft.com/office/drawing/2014/main" val="2787545245"/>
                    </a:ext>
                  </a:extLst>
                </a:gridCol>
                <a:gridCol w="5588000">
                  <a:extLst>
                    <a:ext uri="{9D8B030D-6E8A-4147-A177-3AD203B41FA5}">
                      <a16:colId xmlns:a16="http://schemas.microsoft.com/office/drawing/2014/main" val="867927264"/>
                    </a:ext>
                  </a:extLst>
                </a:gridCol>
              </a:tblGrid>
              <a:tr h="3316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Coltura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Avversità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Sostanza attiva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Modifiche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244725"/>
                  </a:ext>
                </a:extLst>
              </a:tr>
              <a:tr h="219094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</a:rPr>
                        <a:t>FRUTTICOLE E VITE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255454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88C55433-522F-42BF-AE02-3ABD69E15B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250448"/>
              </p:ext>
            </p:extLst>
          </p:nvPr>
        </p:nvGraphicFramePr>
        <p:xfrm>
          <a:off x="199572" y="839313"/>
          <a:ext cx="11876313" cy="58591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8942">
                  <a:extLst>
                    <a:ext uri="{9D8B030D-6E8A-4147-A177-3AD203B41FA5}">
                      <a16:colId xmlns:a16="http://schemas.microsoft.com/office/drawing/2014/main" val="2330098966"/>
                    </a:ext>
                  </a:extLst>
                </a:gridCol>
                <a:gridCol w="2917372">
                  <a:extLst>
                    <a:ext uri="{9D8B030D-6E8A-4147-A177-3AD203B41FA5}">
                      <a16:colId xmlns:a16="http://schemas.microsoft.com/office/drawing/2014/main" val="234141793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58345614"/>
                    </a:ext>
                  </a:extLst>
                </a:gridCol>
                <a:gridCol w="5587999">
                  <a:extLst>
                    <a:ext uri="{9D8B030D-6E8A-4147-A177-3AD203B41FA5}">
                      <a16:colId xmlns:a16="http://schemas.microsoft.com/office/drawing/2014/main" val="251100306"/>
                    </a:ext>
                  </a:extLst>
                </a:gridCol>
              </a:tblGrid>
              <a:tr h="1991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Pesco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Cocciniglia di San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Josè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e Bianca, Cicaline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Buprofezin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Revocato, Escludere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1205383"/>
                  </a:ext>
                </a:extLst>
              </a:tr>
              <a:tr h="1845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Pesco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Cicaline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Acrinatrina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Escludere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740304"/>
                  </a:ext>
                </a:extLst>
              </a:tr>
              <a:tr h="1845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Pesco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>
                          <a:solidFill>
                            <a:schemeClr val="tx1"/>
                          </a:solidFill>
                          <a:effectLst/>
                        </a:rPr>
                        <a:t>Mosca della frutta </a:t>
                      </a:r>
                      <a:endParaRPr lang="it-IT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>
                          <a:solidFill>
                            <a:schemeClr val="tx1"/>
                          </a:solidFill>
                          <a:effectLst/>
                        </a:rPr>
                        <a:t>Proteine idrolizzate </a:t>
                      </a:r>
                      <a:endParaRPr lang="it-IT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4665103"/>
                  </a:ext>
                </a:extLst>
              </a:tr>
              <a:tr h="4691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Pesco 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Cidia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molesta,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Anarsia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, Tripidi fioritura e F.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occidentalis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Spinetoram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1 intervento indipendentemente dall'avversità nel limite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3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spinosine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255976"/>
                  </a:ext>
                </a:extLst>
              </a:tr>
              <a:tr h="314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Pesco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Tripidi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Aggiungere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Frankliniella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e togliere nota solo in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pre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-fioritura per i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piretroidi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415257"/>
                  </a:ext>
                </a:extLst>
              </a:tr>
              <a:tr h="4068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Pesco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Tripidi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Abamectina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807047"/>
                  </a:ext>
                </a:extLst>
              </a:tr>
              <a:tr h="314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Pesco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Tripidi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Deltametrina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Togliere dal pacchetto dei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piretroidi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per questa avversità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60952"/>
                  </a:ext>
                </a:extLst>
              </a:tr>
              <a:tr h="3441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Pesco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Cimice asiatica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Inserimento avversità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3840692"/>
                  </a:ext>
                </a:extLst>
              </a:tr>
              <a:tr h="412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Pesco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Cimice asiatica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>
                          <a:solidFill>
                            <a:schemeClr val="tx1"/>
                          </a:solidFill>
                          <a:effectLst/>
                        </a:rPr>
                        <a:t>Deltametrina</a:t>
                      </a:r>
                      <a:endParaRPr lang="it-IT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>
                          <a:solidFill>
                            <a:schemeClr val="tx1"/>
                          </a:solidFill>
                          <a:effectLst/>
                        </a:rPr>
                        <a:t>Inserire max 1 intervento</a:t>
                      </a:r>
                      <a:endParaRPr lang="it-IT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1178590"/>
                  </a:ext>
                </a:extLst>
              </a:tr>
              <a:tr h="4385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Pesco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Cimice asiatica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Thiacloprid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Inserire nei limiti previsti per la coltura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805113"/>
                  </a:ext>
                </a:extLst>
              </a:tr>
              <a:tr h="4198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Pesco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Cimice asiatica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>
                          <a:solidFill>
                            <a:schemeClr val="tx1"/>
                          </a:solidFill>
                          <a:effectLst/>
                        </a:rPr>
                        <a:t>Acetamiprid</a:t>
                      </a:r>
                      <a:endParaRPr lang="it-IT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>
                          <a:solidFill>
                            <a:schemeClr val="tx1"/>
                          </a:solidFill>
                          <a:effectLst/>
                        </a:rPr>
                        <a:t>Inserire max 2 interventi indipendentemente dall'avversità</a:t>
                      </a:r>
                      <a:endParaRPr lang="it-IT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DD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9216577"/>
                  </a:ext>
                </a:extLst>
              </a:tr>
              <a:tr h="6384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Pesco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Afide verde, farinoso, nero, cicaline, mosca della frutta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Acetamiprid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Max 2 interventi indipendentemente dall'avversità e separare dal gruppo dei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neonicotinoidi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imidacloprid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tiametoxam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e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clothianidin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) con quali si può fare 1 intervento  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680" marR="38680" marT="0" marB="0">
                    <a:solidFill>
                      <a:srgbClr val="FEF5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8031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64949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4807</Words>
  <Application>Microsoft Office PowerPoint</Application>
  <PresentationFormat>Widescreen</PresentationFormat>
  <Paragraphs>1646</Paragraphs>
  <Slides>30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30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Verdana</vt:lpstr>
      <vt:lpstr>Tema di Office</vt:lpstr>
      <vt:lpstr>MODIFICHE ALLE NORME TECNICHE DI COLTURA – FASE DI COLTIVAZIONE – NORME DIFESA FITOSANITARIA, DI CONTROLLO DELLE INFESTANTI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MODIFICHE ALLE NORME TECNICHE DI COLTURA – FASE DI COLTIVAZIONE – NORME DIFESA FITOSANITARIA, DI CONTROLLO DELLE INFESTANTI E DI IMPIEGO DEI FITOREGOLATORI.</dc:title>
  <dc:creator>Antoniacci Loredana</dc:creator>
  <cp:lastModifiedBy>Antoniacci Loredana</cp:lastModifiedBy>
  <cp:revision>53</cp:revision>
  <dcterms:created xsi:type="dcterms:W3CDTF">2018-01-16T14:16:39Z</dcterms:created>
  <dcterms:modified xsi:type="dcterms:W3CDTF">2018-01-22T12:18:31Z</dcterms:modified>
</cp:coreProperties>
</file>